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4"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911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4C5C"/>
        </a:solidFill>
        <a:effectLst/>
      </p:bgPr>
    </p:bg>
    <p:spTree>
      <p:nvGrpSpPr>
        <p:cNvPr id="1" name=""/>
        <p:cNvGrpSpPr/>
        <p:nvPr/>
      </p:nvGrpSpPr>
      <p:grpSpPr>
        <a:xfrm>
          <a:off x="0" y="0"/>
          <a:ext cx="0" cy="0"/>
          <a:chOff x="0" y="0"/>
          <a:chExt cx="0" cy="0"/>
        </a:xfrm>
      </p:grpSpPr>
      <p:sp>
        <p:nvSpPr>
          <p:cNvPr id="2" name="Shape 0"/>
          <p:cNvSpPr/>
          <p:nvPr/>
        </p:nvSpPr>
        <p:spPr>
          <a:xfrm>
            <a:off x="8778240" y="-1463040"/>
            <a:ext cx="4754880" cy="4754880"/>
          </a:xfrm>
          <a:prstGeom prst="ellipse">
            <a:avLst/>
          </a:prstGeom>
          <a:solidFill>
            <a:srgbClr val="16697A"/>
          </a:solidFill>
          <a:ln w="12700">
            <a:solidFill>
              <a:srgbClr val="16697A"/>
            </a:solidFill>
            <a:prstDash val="solid"/>
          </a:ln>
        </p:spPr>
      </p:sp>
      <p:sp>
        <p:nvSpPr>
          <p:cNvPr id="3" name="Shape 1"/>
          <p:cNvSpPr/>
          <p:nvPr/>
        </p:nvSpPr>
        <p:spPr>
          <a:xfrm>
            <a:off x="10241280" y="4206240"/>
            <a:ext cx="3108960" cy="3108960"/>
          </a:xfrm>
          <a:prstGeom prst="ellipse">
            <a:avLst/>
          </a:prstGeom>
          <a:solidFill>
            <a:srgbClr val="E36414"/>
          </a:solidFill>
          <a:ln w="12700">
            <a:solidFill>
              <a:srgbClr val="E36414"/>
            </a:solidFill>
            <a:prstDash val="solid"/>
          </a:ln>
        </p:spPr>
      </p:sp>
      <p:sp>
        <p:nvSpPr>
          <p:cNvPr id="4" name="Text 2"/>
          <p:cNvSpPr txBox="1"/>
          <p:nvPr/>
        </p:nvSpPr>
        <p:spPr>
          <a:xfrm>
            <a:off x="731520" y="822960"/>
            <a:ext cx="8229600" cy="457200"/>
          </a:xfrm>
          <a:prstGeom prst="rect">
            <a:avLst/>
          </a:prstGeom>
          <a:noFill/>
          <a:ln/>
        </p:spPr>
        <p:txBody>
          <a:bodyPr wrap="square" lIns="0" tIns="0" rIns="0" bIns="0" rtlCol="0" anchor="t"/>
          <a:lstStyle/>
          <a:p>
            <a:pPr marL="0" indent="0">
              <a:buNone/>
            </a:pPr>
            <a:r>
              <a:rPr lang="en-US" sz="1800" dirty="0">
                <a:solidFill>
                  <a:srgbClr val="CFE3E8"/>
                </a:solidFill>
                <a:latin typeface="Calibri" pitchFamily="34" charset="0"/>
                <a:ea typeface="Calibri" pitchFamily="34" charset="-122"/>
                <a:cs typeface="Calibri" pitchFamily="34" charset="-120"/>
              </a:rPr>
              <a:t>INSPÉ Toulouse Occitanie-Pyrénées</a:t>
            </a:r>
            <a:endParaRPr lang="en-US" sz="1800" dirty="0"/>
          </a:p>
        </p:txBody>
      </p:sp>
      <p:sp>
        <p:nvSpPr>
          <p:cNvPr id="5" name="Text 3"/>
          <p:cNvSpPr txBox="1"/>
          <p:nvPr/>
        </p:nvSpPr>
        <p:spPr>
          <a:xfrm>
            <a:off x="731520" y="1554480"/>
            <a:ext cx="9144000" cy="1005840"/>
          </a:xfrm>
          <a:prstGeom prst="rect">
            <a:avLst/>
          </a:prstGeom>
          <a:noFill/>
          <a:ln/>
        </p:spPr>
        <p:txBody>
          <a:bodyPr wrap="square" lIns="0" tIns="0" rIns="0" bIns="0" rtlCol="0" anchor="t"/>
          <a:lstStyle/>
          <a:p>
            <a:pPr marL="0" indent="0">
              <a:buNone/>
            </a:pPr>
            <a:r>
              <a:rPr lang="en-US" sz="5400" b="1" dirty="0">
                <a:solidFill>
                  <a:srgbClr val="FFFFFF"/>
                </a:solidFill>
                <a:latin typeface="Cambria" pitchFamily="34" charset="0"/>
                <a:ea typeface="Cambria" pitchFamily="34" charset="-122"/>
                <a:cs typeface="Cambria" pitchFamily="34" charset="-120"/>
              </a:rPr>
              <a:t>Accueil des M2</a:t>
            </a:r>
            <a:endParaRPr lang="en-US" sz="5400" dirty="0"/>
          </a:p>
        </p:txBody>
      </p:sp>
      <p:sp>
        <p:nvSpPr>
          <p:cNvPr id="6" name="Text 4"/>
          <p:cNvSpPr txBox="1"/>
          <p:nvPr/>
        </p:nvSpPr>
        <p:spPr>
          <a:xfrm>
            <a:off x="731520" y="2651760"/>
            <a:ext cx="9601200" cy="1280160"/>
          </a:xfrm>
          <a:prstGeom prst="rect">
            <a:avLst/>
          </a:prstGeom>
          <a:noFill/>
          <a:ln/>
        </p:spPr>
        <p:txBody>
          <a:bodyPr wrap="square" lIns="0" tIns="0" rIns="0" bIns="0" rtlCol="0" anchor="t"/>
          <a:lstStyle/>
          <a:p>
            <a:pPr marL="0" indent="0">
              <a:buNone/>
            </a:pPr>
            <a:r>
              <a:rPr lang="en-US" sz="2800" dirty="0">
                <a:solidFill>
                  <a:srgbClr val="FFFFFF"/>
                </a:solidFill>
                <a:latin typeface="Cambria" pitchFamily="34" charset="0"/>
                <a:ea typeface="Cambria" pitchFamily="34" charset="-122"/>
                <a:cs typeface="Cambria" pitchFamily="34" charset="-120"/>
              </a:rPr>
              <a:t>Master M2E Professorat des écoles – </a:t>
            </a:r>
            <a:r>
              <a:rPr lang="en-US" sz="2800" dirty="0" err="1">
                <a:solidFill>
                  <a:srgbClr val="FFFFFF"/>
                </a:solidFill>
                <a:latin typeface="Cambria" pitchFamily="34" charset="0"/>
                <a:ea typeface="Cambria" pitchFamily="34" charset="-122"/>
                <a:cs typeface="Cambria" pitchFamily="34" charset="-120"/>
              </a:rPr>
              <a:t>parcours</a:t>
            </a:r>
            <a:r>
              <a:rPr lang="en-US" sz="2800" dirty="0">
                <a:solidFill>
                  <a:srgbClr val="FFFFFF"/>
                </a:solidFill>
                <a:latin typeface="Cambria" pitchFamily="34" charset="0"/>
                <a:ea typeface="Cambria" pitchFamily="34" charset="-122"/>
                <a:cs typeface="Cambria" pitchFamily="34" charset="-120"/>
              </a:rPr>
              <a:t> B (non-</a:t>
            </a:r>
            <a:r>
              <a:rPr lang="en-US" sz="2800" dirty="0" err="1">
                <a:solidFill>
                  <a:srgbClr val="FFFFFF"/>
                </a:solidFill>
                <a:latin typeface="Cambria" pitchFamily="34" charset="0"/>
                <a:ea typeface="Cambria" pitchFamily="34" charset="-122"/>
                <a:cs typeface="Cambria" pitchFamily="34" charset="-120"/>
              </a:rPr>
              <a:t>lauréat</a:t>
            </a:r>
            <a:r>
              <a:rPr lang="en-US" sz="2800" dirty="0">
                <a:solidFill>
                  <a:srgbClr val="FFFFFF"/>
                </a:solidFill>
                <a:latin typeface="Cambria" pitchFamily="34" charset="0"/>
                <a:ea typeface="Cambria" pitchFamily="34" charset="-122"/>
                <a:cs typeface="Cambria" pitchFamily="34" charset="-120"/>
              </a:rPr>
              <a:t>)</a:t>
            </a:r>
            <a:endParaRPr lang="en-US" sz="2800" dirty="0"/>
          </a:p>
          <a:p>
            <a:pPr marL="0" indent="0">
              <a:buNone/>
            </a:pPr>
            <a:r>
              <a:rPr lang="en-US" sz="2800" dirty="0">
                <a:solidFill>
                  <a:srgbClr val="FFFFFF"/>
                </a:solidFill>
                <a:latin typeface="Cambria" pitchFamily="34" charset="0"/>
                <a:ea typeface="Cambria" pitchFamily="34" charset="-122"/>
                <a:cs typeface="Cambria" pitchFamily="34" charset="-120"/>
              </a:rPr>
              <a:t>Rentrée universitaire 2026-2027</a:t>
            </a:r>
            <a:endParaRPr lang="en-US" sz="2800" dirty="0"/>
          </a:p>
        </p:txBody>
      </p:sp>
      <p:sp>
        <p:nvSpPr>
          <p:cNvPr id="7" name="Text 5"/>
          <p:cNvSpPr txBox="1"/>
          <p:nvPr/>
        </p:nvSpPr>
        <p:spPr>
          <a:xfrm>
            <a:off x="731520" y="4754880"/>
            <a:ext cx="8229600" cy="914400"/>
          </a:xfrm>
          <a:prstGeom prst="rect">
            <a:avLst/>
          </a:prstGeom>
          <a:noFill/>
          <a:ln/>
        </p:spPr>
        <p:txBody>
          <a:bodyPr wrap="square" lIns="0" tIns="0" rIns="0" bIns="0" rtlCol="0" anchor="t"/>
          <a:lstStyle/>
          <a:p>
            <a:pPr marL="0" indent="0">
              <a:buNone/>
            </a:pPr>
            <a:r>
              <a:rPr lang="en-US" sz="2000" dirty="0">
                <a:solidFill>
                  <a:srgbClr val="CFE3E8"/>
                </a:solidFill>
                <a:latin typeface="Calibri" pitchFamily="34" charset="0"/>
                <a:ea typeface="Calibri" pitchFamily="34" charset="-122"/>
                <a:cs typeface="Calibri" pitchFamily="34" charset="-120"/>
              </a:rPr>
              <a:t>Lundi 7 septembre 2026 – 14h</a:t>
            </a:r>
            <a:endParaRPr lang="en-US" sz="2000" dirty="0"/>
          </a:p>
          <a:p>
            <a:pPr marL="0" indent="0">
              <a:buNone/>
            </a:pPr>
            <a:r>
              <a:rPr lang="en-US" sz="2000" dirty="0">
                <a:solidFill>
                  <a:srgbClr val="CFE3E8"/>
                </a:solidFill>
                <a:latin typeface="Calibri" pitchFamily="34" charset="0"/>
                <a:ea typeface="Calibri" pitchFamily="34" charset="-122"/>
                <a:cs typeface="Calibri" pitchFamily="34" charset="-120"/>
              </a:rPr>
              <a:t>Site de Croix-de-Pierre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Bienvenue à l'INSPÉ</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Personnels assurant la formation – la coordination pédagogique</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a:t>
            </a:r>
            <a:endParaRPr lang="en-US" sz="900" dirty="0"/>
          </a:p>
        </p:txBody>
      </p:sp>
      <p:sp>
        <p:nvSpPr>
          <p:cNvPr id="6" name="Shape 4"/>
          <p:cNvSpPr/>
          <p:nvPr/>
        </p:nvSpPr>
        <p:spPr>
          <a:xfrm>
            <a:off x="548640" y="1645920"/>
            <a:ext cx="5440680" cy="1920240"/>
          </a:xfrm>
          <a:prstGeom prst="roundRect">
            <a:avLst>
              <a:gd name="adj" fmla="val 5714"/>
            </a:avLst>
          </a:prstGeom>
          <a:solidFill>
            <a:srgbClr val="F4F8F9"/>
          </a:solidFill>
          <a:ln w="9525">
            <a:solidFill>
              <a:srgbClr val="D5E0E3"/>
            </a:solidFill>
            <a:prstDash val="solid"/>
          </a:ln>
        </p:spPr>
      </p:sp>
      <p:sp>
        <p:nvSpPr>
          <p:cNvPr id="7" name="Shape 5"/>
          <p:cNvSpPr/>
          <p:nvPr/>
        </p:nvSpPr>
        <p:spPr>
          <a:xfrm>
            <a:off x="822960" y="1965960"/>
            <a:ext cx="914400" cy="914400"/>
          </a:xfrm>
          <a:prstGeom prst="ellipse">
            <a:avLst/>
          </a:prstGeom>
          <a:solidFill>
            <a:srgbClr val="0F4C5C"/>
          </a:solidFill>
          <a:ln w="12700">
            <a:solidFill>
              <a:srgbClr val="0F4C5C"/>
            </a:solidFill>
            <a:prstDash val="solid"/>
          </a:ln>
        </p:spPr>
      </p:sp>
      <p:sp>
        <p:nvSpPr>
          <p:cNvPr id="8" name="Text 6"/>
          <p:cNvSpPr txBox="1"/>
          <p:nvPr/>
        </p:nvSpPr>
        <p:spPr>
          <a:xfrm>
            <a:off x="822960" y="1965960"/>
            <a:ext cx="914400" cy="91440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CB</a:t>
            </a:r>
            <a:endParaRPr lang="en-US" sz="2200" dirty="0"/>
          </a:p>
        </p:txBody>
      </p:sp>
      <p:sp>
        <p:nvSpPr>
          <p:cNvPr id="9" name="Text 7"/>
          <p:cNvSpPr txBox="1"/>
          <p:nvPr/>
        </p:nvSpPr>
        <p:spPr>
          <a:xfrm>
            <a:off x="2011680" y="1920240"/>
            <a:ext cx="3749040" cy="41148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Christophe Beaufils</a:t>
            </a:r>
            <a:endParaRPr lang="en-US" sz="2000" dirty="0"/>
          </a:p>
        </p:txBody>
      </p:sp>
      <p:sp>
        <p:nvSpPr>
          <p:cNvPr id="10" name="Text 8"/>
          <p:cNvSpPr txBox="1"/>
          <p:nvPr/>
        </p:nvSpPr>
        <p:spPr>
          <a:xfrm>
            <a:off x="2011680" y="2359152"/>
            <a:ext cx="3749040" cy="365760"/>
          </a:xfrm>
          <a:prstGeom prst="rect">
            <a:avLst/>
          </a:prstGeom>
          <a:noFill/>
          <a:ln/>
        </p:spPr>
        <p:txBody>
          <a:bodyPr wrap="square" lIns="0" tIns="0" rIns="0" bIns="0" rtlCol="0" anchor="t"/>
          <a:lstStyle/>
          <a:p>
            <a:pPr marL="0" indent="0">
              <a:buNone/>
            </a:pPr>
            <a:r>
              <a:rPr lang="en-US" sz="1400" i="1" dirty="0">
                <a:solidFill>
                  <a:srgbClr val="5B6770"/>
                </a:solidFill>
                <a:latin typeface="Calibri" pitchFamily="34" charset="0"/>
                <a:ea typeface="Calibri" pitchFamily="34" charset="-122"/>
                <a:cs typeface="Calibri" pitchFamily="34" charset="-120"/>
              </a:rPr>
              <a:t>Responsable pédagogique</a:t>
            </a:r>
            <a:endParaRPr lang="en-US" sz="1400" dirty="0"/>
          </a:p>
        </p:txBody>
      </p:sp>
      <p:sp>
        <p:nvSpPr>
          <p:cNvPr id="11" name="Text 9"/>
          <p:cNvSpPr txBox="1"/>
          <p:nvPr/>
        </p:nvSpPr>
        <p:spPr>
          <a:xfrm>
            <a:off x="2011680" y="2743200"/>
            <a:ext cx="3840480" cy="731520"/>
          </a:xfrm>
          <a:prstGeom prst="rect">
            <a:avLst/>
          </a:prstGeom>
          <a:noFill/>
          <a:ln/>
        </p:spPr>
        <p:txBody>
          <a:bodyPr wrap="square" lIns="0" tIns="0" rIns="0" bIns="0" rtlCol="0" anchor="t"/>
          <a:lstStyle/>
          <a:p>
            <a:pPr marL="0" indent="0">
              <a:buNone/>
            </a:pPr>
            <a:r>
              <a:rPr lang="en-US" sz="1300" dirty="0">
                <a:solidFill>
                  <a:srgbClr val="1F2933"/>
                </a:solidFill>
                <a:latin typeface="Calibri" pitchFamily="34" charset="0"/>
                <a:ea typeface="Calibri" pitchFamily="34" charset="-122"/>
                <a:cs typeface="Calibri" pitchFamily="34" charset="-120"/>
              </a:rPr>
              <a:t>christophe.beaufils@univ-tlse2.fr</a:t>
            </a:r>
            <a:endParaRPr lang="en-US" sz="1300" dirty="0"/>
          </a:p>
        </p:txBody>
      </p:sp>
      <p:sp>
        <p:nvSpPr>
          <p:cNvPr id="12" name="Shape 10"/>
          <p:cNvSpPr/>
          <p:nvPr/>
        </p:nvSpPr>
        <p:spPr>
          <a:xfrm>
            <a:off x="6172200" y="1645920"/>
            <a:ext cx="5440680" cy="1920240"/>
          </a:xfrm>
          <a:prstGeom prst="roundRect">
            <a:avLst>
              <a:gd name="adj" fmla="val 5714"/>
            </a:avLst>
          </a:prstGeom>
          <a:solidFill>
            <a:srgbClr val="F4F8F9"/>
          </a:solidFill>
          <a:ln w="9525">
            <a:solidFill>
              <a:srgbClr val="D5E0E3"/>
            </a:solidFill>
            <a:prstDash val="solid"/>
          </a:ln>
        </p:spPr>
      </p:sp>
      <p:sp>
        <p:nvSpPr>
          <p:cNvPr id="13" name="Shape 11"/>
          <p:cNvSpPr/>
          <p:nvPr/>
        </p:nvSpPr>
        <p:spPr>
          <a:xfrm>
            <a:off x="6446520" y="1965960"/>
            <a:ext cx="914400" cy="914400"/>
          </a:xfrm>
          <a:prstGeom prst="ellipse">
            <a:avLst/>
          </a:prstGeom>
          <a:solidFill>
            <a:srgbClr val="0F4C5C"/>
          </a:solidFill>
          <a:ln w="12700">
            <a:solidFill>
              <a:srgbClr val="0F4C5C"/>
            </a:solidFill>
            <a:prstDash val="solid"/>
          </a:ln>
        </p:spPr>
      </p:sp>
      <p:sp>
        <p:nvSpPr>
          <p:cNvPr id="14" name="Text 12"/>
          <p:cNvSpPr txBox="1"/>
          <p:nvPr/>
        </p:nvSpPr>
        <p:spPr>
          <a:xfrm>
            <a:off x="6446520" y="1965960"/>
            <a:ext cx="914400" cy="91440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GM</a:t>
            </a:r>
            <a:endParaRPr lang="en-US" sz="2200" dirty="0"/>
          </a:p>
        </p:txBody>
      </p:sp>
      <p:sp>
        <p:nvSpPr>
          <p:cNvPr id="15" name="Text 13"/>
          <p:cNvSpPr txBox="1"/>
          <p:nvPr/>
        </p:nvSpPr>
        <p:spPr>
          <a:xfrm>
            <a:off x="7635240" y="1920240"/>
            <a:ext cx="3749040" cy="41148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Georges Madar</a:t>
            </a:r>
            <a:endParaRPr lang="en-US" sz="2000" dirty="0"/>
          </a:p>
        </p:txBody>
      </p:sp>
      <p:sp>
        <p:nvSpPr>
          <p:cNvPr id="16" name="Text 14"/>
          <p:cNvSpPr txBox="1"/>
          <p:nvPr/>
        </p:nvSpPr>
        <p:spPr>
          <a:xfrm>
            <a:off x="7635240" y="2359152"/>
            <a:ext cx="3749040" cy="365760"/>
          </a:xfrm>
          <a:prstGeom prst="rect">
            <a:avLst/>
          </a:prstGeom>
          <a:noFill/>
          <a:ln/>
        </p:spPr>
        <p:txBody>
          <a:bodyPr wrap="square" lIns="0" tIns="0" rIns="0" bIns="0" rtlCol="0" anchor="t"/>
          <a:lstStyle/>
          <a:p>
            <a:pPr marL="0" indent="0">
              <a:buNone/>
            </a:pPr>
            <a:r>
              <a:rPr lang="en-US" sz="1400" i="1" dirty="0">
                <a:solidFill>
                  <a:srgbClr val="5B6770"/>
                </a:solidFill>
                <a:latin typeface="Calibri" pitchFamily="34" charset="0"/>
                <a:ea typeface="Calibri" pitchFamily="34" charset="-122"/>
                <a:cs typeface="Calibri" pitchFamily="34" charset="-120"/>
              </a:rPr>
              <a:t>Responsable pédagogique</a:t>
            </a:r>
            <a:endParaRPr lang="en-US" sz="1400" dirty="0"/>
          </a:p>
        </p:txBody>
      </p:sp>
      <p:sp>
        <p:nvSpPr>
          <p:cNvPr id="17" name="Text 15"/>
          <p:cNvSpPr txBox="1"/>
          <p:nvPr/>
        </p:nvSpPr>
        <p:spPr>
          <a:xfrm>
            <a:off x="7635240" y="2743200"/>
            <a:ext cx="3840480" cy="731520"/>
          </a:xfrm>
          <a:prstGeom prst="rect">
            <a:avLst/>
          </a:prstGeom>
          <a:noFill/>
          <a:ln/>
        </p:spPr>
        <p:txBody>
          <a:bodyPr wrap="square" lIns="0" tIns="0" rIns="0" bIns="0" rtlCol="0" anchor="t"/>
          <a:lstStyle/>
          <a:p>
            <a:pPr marL="0" indent="0">
              <a:buNone/>
            </a:pPr>
            <a:r>
              <a:rPr lang="en-US" sz="1300" dirty="0">
                <a:solidFill>
                  <a:srgbClr val="1F2933"/>
                </a:solidFill>
                <a:latin typeface="Calibri" pitchFamily="34" charset="0"/>
                <a:ea typeface="Calibri" pitchFamily="34" charset="-122"/>
                <a:cs typeface="Calibri" pitchFamily="34" charset="-120"/>
              </a:rPr>
              <a:t>georges.madar@univ-tlse2.fr</a:t>
            </a:r>
            <a:endParaRPr lang="en-US" sz="1300" dirty="0"/>
          </a:p>
          <a:p>
            <a:pPr marL="0" indent="0">
              <a:buNone/>
            </a:pPr>
            <a:r>
              <a:rPr lang="en-US" sz="1300" dirty="0">
                <a:solidFill>
                  <a:srgbClr val="1F2933"/>
                </a:solidFill>
                <a:latin typeface="Calibri" pitchFamily="34" charset="0"/>
                <a:ea typeface="Calibri" pitchFamily="34" charset="-122"/>
                <a:cs typeface="Calibri" pitchFamily="34" charset="-120"/>
              </a:rPr>
              <a:t>05 62 25 22 85 – 06 88 32 99 68</a:t>
            </a:r>
            <a:endParaRPr lang="en-US" sz="1300" dirty="0"/>
          </a:p>
        </p:txBody>
      </p:sp>
      <p:sp>
        <p:nvSpPr>
          <p:cNvPr id="18" name="Shape 16"/>
          <p:cNvSpPr/>
          <p:nvPr/>
        </p:nvSpPr>
        <p:spPr>
          <a:xfrm>
            <a:off x="548640" y="3840480"/>
            <a:ext cx="5440680" cy="1920240"/>
          </a:xfrm>
          <a:prstGeom prst="roundRect">
            <a:avLst>
              <a:gd name="adj" fmla="val 5714"/>
            </a:avLst>
          </a:prstGeom>
          <a:solidFill>
            <a:srgbClr val="F4F8F9"/>
          </a:solidFill>
          <a:ln w="9525">
            <a:solidFill>
              <a:srgbClr val="D5E0E3"/>
            </a:solidFill>
            <a:prstDash val="solid"/>
          </a:ln>
        </p:spPr>
      </p:sp>
      <p:sp>
        <p:nvSpPr>
          <p:cNvPr id="19" name="Shape 17"/>
          <p:cNvSpPr/>
          <p:nvPr/>
        </p:nvSpPr>
        <p:spPr>
          <a:xfrm>
            <a:off x="822960" y="4160520"/>
            <a:ext cx="914400" cy="914400"/>
          </a:xfrm>
          <a:prstGeom prst="ellipse">
            <a:avLst/>
          </a:prstGeom>
          <a:solidFill>
            <a:srgbClr val="E36414"/>
          </a:solidFill>
          <a:ln w="12700">
            <a:solidFill>
              <a:srgbClr val="E36414"/>
            </a:solidFill>
            <a:prstDash val="solid"/>
          </a:ln>
        </p:spPr>
      </p:sp>
      <p:sp>
        <p:nvSpPr>
          <p:cNvPr id="20" name="Text 18"/>
          <p:cNvSpPr txBox="1"/>
          <p:nvPr/>
        </p:nvSpPr>
        <p:spPr>
          <a:xfrm>
            <a:off x="822960" y="4160520"/>
            <a:ext cx="914400" cy="91440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CC</a:t>
            </a:r>
            <a:endParaRPr lang="en-US" sz="2200" dirty="0"/>
          </a:p>
        </p:txBody>
      </p:sp>
      <p:sp>
        <p:nvSpPr>
          <p:cNvPr id="21" name="Text 19"/>
          <p:cNvSpPr txBox="1"/>
          <p:nvPr/>
        </p:nvSpPr>
        <p:spPr>
          <a:xfrm>
            <a:off x="2011680" y="4114800"/>
            <a:ext cx="3749040" cy="41148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Carole Ceaux</a:t>
            </a:r>
            <a:endParaRPr lang="en-US" sz="2000" dirty="0"/>
          </a:p>
        </p:txBody>
      </p:sp>
      <p:sp>
        <p:nvSpPr>
          <p:cNvPr id="22" name="Text 20"/>
          <p:cNvSpPr txBox="1"/>
          <p:nvPr/>
        </p:nvSpPr>
        <p:spPr>
          <a:xfrm>
            <a:off x="2011680" y="4553712"/>
            <a:ext cx="3749040" cy="365760"/>
          </a:xfrm>
          <a:prstGeom prst="rect">
            <a:avLst/>
          </a:prstGeom>
          <a:noFill/>
          <a:ln/>
        </p:spPr>
        <p:txBody>
          <a:bodyPr wrap="square" lIns="0" tIns="0" rIns="0" bIns="0" rtlCol="0" anchor="t"/>
          <a:lstStyle/>
          <a:p>
            <a:pPr marL="0" indent="0">
              <a:buNone/>
            </a:pPr>
            <a:r>
              <a:rPr lang="en-US" sz="1400" i="1" dirty="0" err="1">
                <a:solidFill>
                  <a:srgbClr val="5B6770"/>
                </a:solidFill>
                <a:latin typeface="Calibri" pitchFamily="34" charset="0"/>
                <a:ea typeface="Calibri" pitchFamily="34" charset="-122"/>
                <a:cs typeface="Calibri" pitchFamily="34" charset="-120"/>
              </a:rPr>
              <a:t>Secrétaire</a:t>
            </a:r>
            <a:r>
              <a:rPr lang="en-US" sz="1400" i="1" dirty="0">
                <a:solidFill>
                  <a:srgbClr val="5B6770"/>
                </a:solidFill>
                <a:latin typeface="Calibri" pitchFamily="34" charset="0"/>
                <a:ea typeface="Calibri" pitchFamily="34" charset="-122"/>
                <a:cs typeface="Calibri" pitchFamily="34" charset="-120"/>
              </a:rPr>
              <a:t> pédagogique</a:t>
            </a:r>
            <a:endParaRPr lang="en-US" sz="1400" dirty="0"/>
          </a:p>
        </p:txBody>
      </p:sp>
      <p:sp>
        <p:nvSpPr>
          <p:cNvPr id="23" name="Text 21"/>
          <p:cNvSpPr txBox="1"/>
          <p:nvPr/>
        </p:nvSpPr>
        <p:spPr>
          <a:xfrm>
            <a:off x="2011680" y="4937760"/>
            <a:ext cx="3840480" cy="731520"/>
          </a:xfrm>
          <a:prstGeom prst="rect">
            <a:avLst/>
          </a:prstGeom>
          <a:noFill/>
          <a:ln/>
        </p:spPr>
        <p:txBody>
          <a:bodyPr wrap="square" lIns="0" tIns="0" rIns="0" bIns="0" rtlCol="0" anchor="t"/>
          <a:lstStyle/>
          <a:p>
            <a:pPr marL="0" indent="0">
              <a:buNone/>
            </a:pPr>
            <a:r>
              <a:rPr lang="en-US" sz="1300" dirty="0">
                <a:solidFill>
                  <a:srgbClr val="1F2933"/>
                </a:solidFill>
                <a:latin typeface="Calibri" pitchFamily="34" charset="0"/>
                <a:ea typeface="Calibri" pitchFamily="34" charset="-122"/>
                <a:cs typeface="Calibri" pitchFamily="34" charset="-120"/>
              </a:rPr>
              <a:t>carole.ceaux@univ-tlse2.fr</a:t>
            </a:r>
            <a:endParaRPr lang="en-US" sz="1300" dirty="0"/>
          </a:p>
          <a:p>
            <a:pPr marL="0" indent="0">
              <a:buNone/>
            </a:pPr>
            <a:r>
              <a:rPr lang="en-US" sz="1300" dirty="0">
                <a:solidFill>
                  <a:srgbClr val="1F2933"/>
                </a:solidFill>
                <a:latin typeface="Calibri" pitchFamily="34" charset="0"/>
                <a:ea typeface="Calibri" pitchFamily="34" charset="-122"/>
                <a:cs typeface="Calibri" pitchFamily="34" charset="-120"/>
              </a:rPr>
              <a:t>05 62 25 20 99</a:t>
            </a:r>
            <a:endParaRPr lang="en-US" sz="1300" dirty="0"/>
          </a:p>
        </p:txBody>
      </p:sp>
      <p:sp>
        <p:nvSpPr>
          <p:cNvPr id="24" name="Shape 22"/>
          <p:cNvSpPr/>
          <p:nvPr/>
        </p:nvSpPr>
        <p:spPr>
          <a:xfrm>
            <a:off x="6172200" y="3840480"/>
            <a:ext cx="5440680" cy="1920240"/>
          </a:xfrm>
          <a:prstGeom prst="roundRect">
            <a:avLst>
              <a:gd name="adj" fmla="val 5714"/>
            </a:avLst>
          </a:prstGeom>
          <a:solidFill>
            <a:srgbClr val="F4F8F9"/>
          </a:solidFill>
          <a:ln w="9525">
            <a:solidFill>
              <a:srgbClr val="D5E0E3"/>
            </a:solidFill>
            <a:prstDash val="solid"/>
          </a:ln>
        </p:spPr>
      </p:sp>
      <p:sp>
        <p:nvSpPr>
          <p:cNvPr id="25" name="Shape 23"/>
          <p:cNvSpPr/>
          <p:nvPr/>
        </p:nvSpPr>
        <p:spPr>
          <a:xfrm>
            <a:off x="6446520" y="4160520"/>
            <a:ext cx="914400" cy="914400"/>
          </a:xfrm>
          <a:prstGeom prst="ellipse">
            <a:avLst/>
          </a:prstGeom>
          <a:solidFill>
            <a:srgbClr val="E36414"/>
          </a:solidFill>
          <a:ln w="12700">
            <a:solidFill>
              <a:srgbClr val="E36414"/>
            </a:solidFill>
            <a:prstDash val="solid"/>
          </a:ln>
        </p:spPr>
      </p:sp>
      <p:sp>
        <p:nvSpPr>
          <p:cNvPr id="26" name="Text 24"/>
          <p:cNvSpPr txBox="1"/>
          <p:nvPr/>
        </p:nvSpPr>
        <p:spPr>
          <a:xfrm>
            <a:off x="6446520" y="4160520"/>
            <a:ext cx="914400" cy="91440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PH</a:t>
            </a:r>
            <a:endParaRPr lang="en-US" sz="2200" dirty="0"/>
          </a:p>
        </p:txBody>
      </p:sp>
      <p:sp>
        <p:nvSpPr>
          <p:cNvPr id="27" name="Text 25"/>
          <p:cNvSpPr txBox="1"/>
          <p:nvPr/>
        </p:nvSpPr>
        <p:spPr>
          <a:xfrm>
            <a:off x="7635240" y="4114800"/>
            <a:ext cx="3749040" cy="41148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Philippe Hitier</a:t>
            </a:r>
            <a:endParaRPr lang="en-US" sz="2000" dirty="0"/>
          </a:p>
        </p:txBody>
      </p:sp>
      <p:sp>
        <p:nvSpPr>
          <p:cNvPr id="28" name="Text 26"/>
          <p:cNvSpPr txBox="1"/>
          <p:nvPr/>
        </p:nvSpPr>
        <p:spPr>
          <a:xfrm>
            <a:off x="7635240" y="4553712"/>
            <a:ext cx="3749040" cy="365760"/>
          </a:xfrm>
          <a:prstGeom prst="rect">
            <a:avLst/>
          </a:prstGeom>
          <a:noFill/>
          <a:ln/>
        </p:spPr>
        <p:txBody>
          <a:bodyPr wrap="square" lIns="0" tIns="0" rIns="0" bIns="0" rtlCol="0" anchor="t"/>
          <a:lstStyle/>
          <a:p>
            <a:pPr marL="0" indent="0">
              <a:buNone/>
            </a:pPr>
            <a:r>
              <a:rPr lang="en-US" sz="1400" i="1" dirty="0" err="1">
                <a:solidFill>
                  <a:srgbClr val="5B6770"/>
                </a:solidFill>
                <a:latin typeface="Calibri" pitchFamily="34" charset="0"/>
                <a:ea typeface="Calibri" pitchFamily="34" charset="-122"/>
                <a:cs typeface="Calibri" pitchFamily="34" charset="-120"/>
              </a:rPr>
              <a:t>Coordonnateur</a:t>
            </a:r>
            <a:r>
              <a:rPr lang="en-US" sz="1400" i="1" dirty="0">
                <a:solidFill>
                  <a:srgbClr val="5B6770"/>
                </a:solidFill>
                <a:latin typeface="Calibri" pitchFamily="34" charset="0"/>
                <a:ea typeface="Calibri" pitchFamily="34" charset="-122"/>
                <a:cs typeface="Calibri" pitchFamily="34" charset="-120"/>
              </a:rPr>
              <a:t> pédagogique stages</a:t>
            </a:r>
            <a:endParaRPr lang="en-US" sz="1400" dirty="0"/>
          </a:p>
        </p:txBody>
      </p:sp>
      <p:sp>
        <p:nvSpPr>
          <p:cNvPr id="29" name="Text 27"/>
          <p:cNvSpPr txBox="1"/>
          <p:nvPr/>
        </p:nvSpPr>
        <p:spPr>
          <a:xfrm>
            <a:off x="7635240" y="4937760"/>
            <a:ext cx="3840480" cy="731520"/>
          </a:xfrm>
          <a:prstGeom prst="rect">
            <a:avLst/>
          </a:prstGeom>
          <a:noFill/>
          <a:ln/>
        </p:spPr>
        <p:txBody>
          <a:bodyPr wrap="square" lIns="0" tIns="0" rIns="0" bIns="0" rtlCol="0" anchor="t"/>
          <a:lstStyle/>
          <a:p>
            <a:pPr marL="0" indent="0">
              <a:buNone/>
            </a:pPr>
            <a:r>
              <a:rPr lang="en-US" sz="1300" dirty="0">
                <a:solidFill>
                  <a:srgbClr val="1F2933"/>
                </a:solidFill>
                <a:latin typeface="Calibri" pitchFamily="34" charset="0"/>
                <a:ea typeface="Calibri" pitchFamily="34" charset="-122"/>
                <a:cs typeface="Calibri" pitchFamily="34" charset="-120"/>
              </a:rPr>
              <a:t>philippe.hitier@univ-tlse2.fr</a:t>
            </a:r>
            <a:endParaRPr lang="en-US" sz="1300" dirty="0"/>
          </a:p>
          <a:p>
            <a:pPr marL="0" indent="0">
              <a:buNone/>
            </a:pPr>
            <a:r>
              <a:rPr lang="en-US" sz="1300" dirty="0">
                <a:solidFill>
                  <a:srgbClr val="1F2933"/>
                </a:solidFill>
                <a:latin typeface="Calibri" pitchFamily="34" charset="0"/>
                <a:ea typeface="Calibri" pitchFamily="34" charset="-122"/>
                <a:cs typeface="Calibri" pitchFamily="34" charset="-120"/>
              </a:rPr>
              <a:t>05 62 25 21 16</a:t>
            </a:r>
            <a:endParaRPr lang="en-US" sz="1300" dirty="0"/>
          </a:p>
        </p:txBody>
      </p:sp>
      <p:sp>
        <p:nvSpPr>
          <p:cNvPr id="30" name="Text 28"/>
          <p:cNvSpPr txBox="1"/>
          <p:nvPr/>
        </p:nvSpPr>
        <p:spPr>
          <a:xfrm>
            <a:off x="548640" y="5943600"/>
            <a:ext cx="10972800" cy="365760"/>
          </a:xfrm>
          <a:prstGeom prst="rect">
            <a:avLst/>
          </a:prstGeom>
          <a:noFill/>
          <a:ln/>
        </p:spPr>
        <p:txBody>
          <a:bodyPr wrap="square" lIns="0" tIns="0" rIns="0" bIns="0" rtlCol="0" anchor="t"/>
          <a:lstStyle/>
          <a:p>
            <a:pPr marL="0" indent="0">
              <a:buNone/>
            </a:pPr>
            <a:r>
              <a:rPr lang="en-US" sz="1200" i="1" dirty="0">
                <a:solidFill>
                  <a:srgbClr val="5B6770"/>
                </a:solidFill>
                <a:latin typeface="Calibri" pitchFamily="34" charset="0"/>
                <a:ea typeface="Calibri" pitchFamily="34" charset="-122"/>
                <a:cs typeface="Calibri" pitchFamily="34" charset="-120"/>
              </a:rPr>
              <a:t>Le secrétariat pédagogique est votre interlocuteur au quotidien : inscriptions pédagogiques, absences, certificats, convocations.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Bienvenue à l'INSPÉ</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Personnels assurant la formation</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a:t>
            </a:r>
            <a:endParaRPr lang="en-US" sz="900" dirty="0"/>
          </a:p>
        </p:txBody>
      </p:sp>
      <p:sp>
        <p:nvSpPr>
          <p:cNvPr id="6" name="Shape 4"/>
          <p:cNvSpPr/>
          <p:nvPr/>
        </p:nvSpPr>
        <p:spPr>
          <a:xfrm>
            <a:off x="548640" y="1554480"/>
            <a:ext cx="5394960" cy="4572000"/>
          </a:xfrm>
          <a:prstGeom prst="roundRect">
            <a:avLst>
              <a:gd name="adj" fmla="val 2400"/>
            </a:avLst>
          </a:prstGeom>
          <a:solidFill>
            <a:srgbClr val="F4F8F9"/>
          </a:solidFill>
          <a:ln w="9525">
            <a:solidFill>
              <a:srgbClr val="D5E0E3"/>
            </a:solidFill>
            <a:prstDash val="solid"/>
          </a:ln>
        </p:spPr>
      </p:sp>
      <p:sp>
        <p:nvSpPr>
          <p:cNvPr id="7" name="Text 5"/>
          <p:cNvSpPr txBox="1"/>
          <p:nvPr/>
        </p:nvSpPr>
        <p:spPr>
          <a:xfrm>
            <a:off x="822960" y="1737360"/>
            <a:ext cx="4937760" cy="41148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Équipe pédagogique</a:t>
            </a:r>
            <a:endParaRPr lang="en-US" sz="1800" dirty="0"/>
          </a:p>
        </p:txBody>
      </p:sp>
      <p:sp>
        <p:nvSpPr>
          <p:cNvPr id="8" name="Text 6"/>
          <p:cNvSpPr txBox="1"/>
          <p:nvPr/>
        </p:nvSpPr>
        <p:spPr>
          <a:xfrm>
            <a:off x="822960" y="2194560"/>
            <a:ext cx="4937760" cy="384048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Environ 50 formateurs et formatrices de l'INSPÉ : disciplines, didactiques, sciences de </a:t>
            </a:r>
            <a:r>
              <a:rPr lang="en-US" sz="1400" dirty="0" err="1">
                <a:solidFill>
                  <a:srgbClr val="1F2933"/>
                </a:solidFill>
                <a:latin typeface="Calibri" pitchFamily="34" charset="0"/>
                <a:ea typeface="Calibri" pitchFamily="34" charset="-122"/>
                <a:cs typeface="Calibri" pitchFamily="34" charset="-120"/>
              </a:rPr>
              <a:t>l’éducation</a:t>
            </a:r>
            <a:r>
              <a:rPr lang="en-US" sz="1400" dirty="0">
                <a:solidFill>
                  <a:srgbClr val="1F2933"/>
                </a:solidFill>
                <a:latin typeface="Calibri" pitchFamily="34" charset="0"/>
                <a:ea typeface="Calibri" pitchFamily="34" charset="-122"/>
                <a:cs typeface="Calibri" pitchFamily="34" charset="-120"/>
              </a:rPr>
              <a:t> et de la formation, stages</a:t>
            </a:r>
            <a:endParaRPr lang="en-US" sz="1400" dirty="0"/>
          </a:p>
          <a:p>
            <a:pPr marL="177800" indent="-177800">
              <a:spcAft>
                <a:spcPts val="600"/>
              </a:spcAft>
              <a:buSzPct val="100000"/>
              <a:buChar char="•"/>
            </a:pPr>
            <a:r>
              <a:rPr lang="en-US" sz="1400" dirty="0" err="1">
                <a:solidFill>
                  <a:srgbClr val="1F2933"/>
                </a:solidFill>
                <a:latin typeface="Calibri" pitchFamily="34" charset="0"/>
                <a:ea typeface="Calibri" pitchFamily="34" charset="-122"/>
                <a:cs typeface="Calibri" pitchFamily="34" charset="-120"/>
              </a:rPr>
              <a:t>Formateur∙rices</a:t>
            </a:r>
            <a:r>
              <a:rPr lang="en-US" sz="1400" dirty="0">
                <a:solidFill>
                  <a:srgbClr val="1F2933"/>
                </a:solidFill>
                <a:latin typeface="Calibri" pitchFamily="34" charset="0"/>
                <a:ea typeface="Calibri" pitchFamily="34" charset="-122"/>
                <a:cs typeface="Calibri" pitchFamily="34" charset="-120"/>
              </a:rPr>
              <a:t> PEMF et MAT</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Sandra Abravanel – conseillère pédagogique départementale Formation</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Directeurs et directrices de mémoire : </a:t>
            </a:r>
            <a:r>
              <a:rPr lang="en-US" sz="1400" dirty="0" err="1">
                <a:solidFill>
                  <a:srgbClr val="1F2933"/>
                </a:solidFill>
                <a:latin typeface="Calibri" pitchFamily="34" charset="0"/>
                <a:ea typeface="Calibri" pitchFamily="34" charset="-122"/>
                <a:cs typeface="Calibri" pitchFamily="34" charset="-120"/>
              </a:rPr>
              <a:t>formateur∙rices</a:t>
            </a:r>
            <a:r>
              <a:rPr lang="en-US" sz="1400" dirty="0">
                <a:solidFill>
                  <a:srgbClr val="1F2933"/>
                </a:solidFill>
                <a:latin typeface="Calibri" pitchFamily="34" charset="0"/>
                <a:ea typeface="Calibri" pitchFamily="34" charset="-122"/>
                <a:cs typeface="Calibri" pitchFamily="34" charset="-120"/>
              </a:rPr>
              <a:t> et </a:t>
            </a:r>
            <a:r>
              <a:rPr lang="en-US" sz="1400" dirty="0" err="1">
                <a:solidFill>
                  <a:srgbClr val="1F2933"/>
                </a:solidFill>
                <a:latin typeface="Calibri" pitchFamily="34" charset="0"/>
                <a:ea typeface="Calibri" pitchFamily="34" charset="-122"/>
                <a:cs typeface="Calibri" pitchFamily="34" charset="-120"/>
              </a:rPr>
              <a:t>enseignant·es-chercheur·es</a:t>
            </a:r>
            <a:r>
              <a:rPr lang="en-US" sz="1400" dirty="0">
                <a:solidFill>
                  <a:srgbClr val="1F2933"/>
                </a:solidFill>
                <a:latin typeface="Calibri" pitchFamily="34" charset="0"/>
                <a:ea typeface="Calibri" pitchFamily="34" charset="-122"/>
                <a:cs typeface="Calibri" pitchFamily="34" charset="-120"/>
              </a:rPr>
              <a:t> de </a:t>
            </a:r>
            <a:r>
              <a:rPr lang="en-US" sz="1400" dirty="0" err="1">
                <a:solidFill>
                  <a:srgbClr val="1F2933"/>
                </a:solidFill>
                <a:latin typeface="Calibri" pitchFamily="34" charset="0"/>
                <a:ea typeface="Calibri" pitchFamily="34" charset="-122"/>
                <a:cs typeface="Calibri" pitchFamily="34" charset="-120"/>
              </a:rPr>
              <a:t>l'INSPÉ</a:t>
            </a:r>
            <a:r>
              <a:rPr lang="en-US" sz="1400" dirty="0">
                <a:solidFill>
                  <a:srgbClr val="1F2933"/>
                </a:solidFill>
                <a:latin typeface="Calibri" pitchFamily="34" charset="0"/>
                <a:ea typeface="Calibri" pitchFamily="34" charset="-122"/>
                <a:cs typeface="Calibri" pitchFamily="34" charset="-120"/>
              </a:rPr>
              <a:t> et de </a:t>
            </a:r>
            <a:r>
              <a:rPr lang="en-US" sz="1400" dirty="0" err="1">
                <a:solidFill>
                  <a:srgbClr val="1F2933"/>
                </a:solidFill>
                <a:latin typeface="Calibri" pitchFamily="34" charset="0"/>
                <a:ea typeface="Calibri" pitchFamily="34" charset="-122"/>
                <a:cs typeface="Calibri" pitchFamily="34" charset="-120"/>
              </a:rPr>
              <a:t>l’université</a:t>
            </a:r>
            <a:endParaRPr lang="en-US" sz="1400" dirty="0"/>
          </a:p>
        </p:txBody>
      </p:sp>
      <p:sp>
        <p:nvSpPr>
          <p:cNvPr id="9" name="Shape 7"/>
          <p:cNvSpPr/>
          <p:nvPr/>
        </p:nvSpPr>
        <p:spPr>
          <a:xfrm>
            <a:off x="6263640" y="1554480"/>
            <a:ext cx="5394960" cy="4572000"/>
          </a:xfrm>
          <a:prstGeom prst="roundRect">
            <a:avLst>
              <a:gd name="adj" fmla="val 2400"/>
            </a:avLst>
          </a:prstGeom>
          <a:solidFill>
            <a:srgbClr val="E6F0F2"/>
          </a:solidFill>
          <a:ln w="9525">
            <a:solidFill>
              <a:srgbClr val="D5E0E3"/>
            </a:solidFill>
            <a:prstDash val="solid"/>
          </a:ln>
        </p:spPr>
      </p:sp>
      <p:sp>
        <p:nvSpPr>
          <p:cNvPr id="10" name="Text 8"/>
          <p:cNvSpPr txBox="1"/>
          <p:nvPr/>
        </p:nvSpPr>
        <p:spPr>
          <a:xfrm>
            <a:off x="6537960" y="1737360"/>
            <a:ext cx="4937760" cy="41148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Équipe de la mention 1er degré</a:t>
            </a:r>
            <a:endParaRPr lang="en-US" sz="1800" dirty="0"/>
          </a:p>
        </p:txBody>
      </p:sp>
      <p:sp>
        <p:nvSpPr>
          <p:cNvPr id="11" name="Shape 9"/>
          <p:cNvSpPr/>
          <p:nvPr/>
        </p:nvSpPr>
        <p:spPr>
          <a:xfrm>
            <a:off x="6583680" y="2286000"/>
            <a:ext cx="548640" cy="548640"/>
          </a:xfrm>
          <a:prstGeom prst="ellipse">
            <a:avLst/>
          </a:prstGeom>
          <a:solidFill>
            <a:srgbClr val="0F4C5C"/>
          </a:solidFill>
          <a:ln w="12700">
            <a:solidFill>
              <a:srgbClr val="0F4C5C"/>
            </a:solidFill>
            <a:prstDash val="solid"/>
          </a:ln>
        </p:spPr>
      </p:sp>
      <p:sp>
        <p:nvSpPr>
          <p:cNvPr id="12" name="Text 10"/>
          <p:cNvSpPr txBox="1"/>
          <p:nvPr/>
        </p:nvSpPr>
        <p:spPr>
          <a:xfrm>
            <a:off x="6583680" y="228600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AM</a:t>
            </a:r>
            <a:endParaRPr lang="en-US" sz="1300" dirty="0"/>
          </a:p>
        </p:txBody>
      </p:sp>
      <p:sp>
        <p:nvSpPr>
          <p:cNvPr id="13" name="Text 11"/>
          <p:cNvSpPr txBox="1"/>
          <p:nvPr/>
        </p:nvSpPr>
        <p:spPr>
          <a:xfrm>
            <a:off x="7315200" y="2377440"/>
            <a:ext cx="4114800" cy="411480"/>
          </a:xfrm>
          <a:prstGeom prst="rect">
            <a:avLst/>
          </a:prstGeom>
          <a:noFill/>
          <a:ln/>
        </p:spPr>
        <p:txBody>
          <a:bodyPr wrap="square" lIns="0" tIns="0" rIns="0" bIns="0" rtlCol="0" anchor="t"/>
          <a:lstStyle/>
          <a:p>
            <a:pPr marL="0" indent="0">
              <a:buNone/>
            </a:pPr>
            <a:r>
              <a:rPr lang="en-US" sz="1600" b="1" dirty="0">
                <a:solidFill>
                  <a:srgbClr val="1F2933"/>
                </a:solidFill>
                <a:latin typeface="Calibri" pitchFamily="34" charset="0"/>
                <a:ea typeface="Calibri" pitchFamily="34" charset="-122"/>
                <a:cs typeface="Calibri" pitchFamily="34" charset="-120"/>
              </a:rPr>
              <a:t>Agnès Morcillo</a:t>
            </a:r>
            <a:endParaRPr lang="en-US" sz="1600" dirty="0"/>
          </a:p>
        </p:txBody>
      </p:sp>
      <p:sp>
        <p:nvSpPr>
          <p:cNvPr id="14" name="Shape 12"/>
          <p:cNvSpPr/>
          <p:nvPr/>
        </p:nvSpPr>
        <p:spPr>
          <a:xfrm>
            <a:off x="6583680" y="3154680"/>
            <a:ext cx="548640" cy="548640"/>
          </a:xfrm>
          <a:prstGeom prst="ellipse">
            <a:avLst/>
          </a:prstGeom>
          <a:solidFill>
            <a:srgbClr val="E36414"/>
          </a:solidFill>
          <a:ln w="12700">
            <a:solidFill>
              <a:srgbClr val="E36414"/>
            </a:solidFill>
            <a:prstDash val="solid"/>
          </a:ln>
        </p:spPr>
      </p:sp>
      <p:sp>
        <p:nvSpPr>
          <p:cNvPr id="15" name="Text 13"/>
          <p:cNvSpPr txBox="1"/>
          <p:nvPr/>
        </p:nvSpPr>
        <p:spPr>
          <a:xfrm>
            <a:off x="6583680" y="315468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LF</a:t>
            </a:r>
            <a:endParaRPr lang="en-US" sz="1300" dirty="0"/>
          </a:p>
        </p:txBody>
      </p:sp>
      <p:sp>
        <p:nvSpPr>
          <p:cNvPr id="16" name="Text 14"/>
          <p:cNvSpPr txBox="1"/>
          <p:nvPr/>
        </p:nvSpPr>
        <p:spPr>
          <a:xfrm>
            <a:off x="7315200" y="3246120"/>
            <a:ext cx="4114800" cy="411480"/>
          </a:xfrm>
          <a:prstGeom prst="rect">
            <a:avLst/>
          </a:prstGeom>
          <a:noFill/>
          <a:ln/>
        </p:spPr>
        <p:txBody>
          <a:bodyPr wrap="square" lIns="0" tIns="0" rIns="0" bIns="0" rtlCol="0" anchor="t"/>
          <a:lstStyle/>
          <a:p>
            <a:pPr marL="0" indent="0">
              <a:buNone/>
            </a:pPr>
            <a:r>
              <a:rPr lang="en-US" sz="1600" b="1" dirty="0">
                <a:solidFill>
                  <a:srgbClr val="1F2933"/>
                </a:solidFill>
                <a:latin typeface="Calibri" pitchFamily="34" charset="0"/>
                <a:ea typeface="Calibri" pitchFamily="34" charset="-122"/>
                <a:cs typeface="Calibri" pitchFamily="34" charset="-120"/>
              </a:rPr>
              <a:t>Laurent Falcette</a:t>
            </a:r>
            <a:endParaRPr lang="en-US" sz="1600" dirty="0"/>
          </a:p>
        </p:txBody>
      </p:sp>
      <p:sp>
        <p:nvSpPr>
          <p:cNvPr id="17" name="Shape 15"/>
          <p:cNvSpPr/>
          <p:nvPr/>
        </p:nvSpPr>
        <p:spPr>
          <a:xfrm>
            <a:off x="6583680" y="4023360"/>
            <a:ext cx="548640" cy="548640"/>
          </a:xfrm>
          <a:prstGeom prst="ellipse">
            <a:avLst/>
          </a:prstGeom>
          <a:solidFill>
            <a:srgbClr val="0F4C5C"/>
          </a:solidFill>
          <a:ln w="12700">
            <a:solidFill>
              <a:srgbClr val="0F4C5C"/>
            </a:solidFill>
            <a:prstDash val="solid"/>
          </a:ln>
        </p:spPr>
      </p:sp>
      <p:sp>
        <p:nvSpPr>
          <p:cNvPr id="18" name="Text 16"/>
          <p:cNvSpPr txBox="1"/>
          <p:nvPr/>
        </p:nvSpPr>
        <p:spPr>
          <a:xfrm>
            <a:off x="6583680" y="402336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GM</a:t>
            </a:r>
            <a:endParaRPr lang="en-US" sz="1300" dirty="0"/>
          </a:p>
        </p:txBody>
      </p:sp>
      <p:sp>
        <p:nvSpPr>
          <p:cNvPr id="19" name="Text 17"/>
          <p:cNvSpPr txBox="1"/>
          <p:nvPr/>
        </p:nvSpPr>
        <p:spPr>
          <a:xfrm>
            <a:off x="7315200" y="4114800"/>
            <a:ext cx="4114800" cy="411480"/>
          </a:xfrm>
          <a:prstGeom prst="rect">
            <a:avLst/>
          </a:prstGeom>
          <a:noFill/>
          <a:ln/>
        </p:spPr>
        <p:txBody>
          <a:bodyPr wrap="square" lIns="0" tIns="0" rIns="0" bIns="0" rtlCol="0" anchor="t"/>
          <a:lstStyle/>
          <a:p>
            <a:pPr marL="0" indent="0">
              <a:buNone/>
            </a:pPr>
            <a:r>
              <a:rPr lang="en-US" sz="1600" b="1" dirty="0">
                <a:solidFill>
                  <a:srgbClr val="1F2933"/>
                </a:solidFill>
                <a:latin typeface="Calibri" pitchFamily="34" charset="0"/>
                <a:ea typeface="Calibri" pitchFamily="34" charset="-122"/>
                <a:cs typeface="Calibri" pitchFamily="34" charset="-120"/>
              </a:rPr>
              <a:t>Georges Madar</a:t>
            </a:r>
            <a:endParaRPr lang="en-US" sz="1600" dirty="0"/>
          </a:p>
        </p:txBody>
      </p:sp>
      <p:sp>
        <p:nvSpPr>
          <p:cNvPr id="20" name="Shape 18"/>
          <p:cNvSpPr/>
          <p:nvPr/>
        </p:nvSpPr>
        <p:spPr>
          <a:xfrm>
            <a:off x="6583680" y="4892040"/>
            <a:ext cx="548640" cy="548640"/>
          </a:xfrm>
          <a:prstGeom prst="ellipse">
            <a:avLst/>
          </a:prstGeom>
          <a:solidFill>
            <a:srgbClr val="E36414"/>
          </a:solidFill>
          <a:ln w="12700">
            <a:solidFill>
              <a:srgbClr val="E36414"/>
            </a:solidFill>
            <a:prstDash val="solid"/>
          </a:ln>
        </p:spPr>
      </p:sp>
      <p:sp>
        <p:nvSpPr>
          <p:cNvPr id="21" name="Text 19"/>
          <p:cNvSpPr txBox="1"/>
          <p:nvPr/>
        </p:nvSpPr>
        <p:spPr>
          <a:xfrm>
            <a:off x="6583680" y="4892040"/>
            <a:ext cx="54864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SD</a:t>
            </a:r>
            <a:endParaRPr lang="en-US" sz="1300" dirty="0"/>
          </a:p>
        </p:txBody>
      </p:sp>
      <p:sp>
        <p:nvSpPr>
          <p:cNvPr id="22" name="Text 20"/>
          <p:cNvSpPr txBox="1"/>
          <p:nvPr/>
        </p:nvSpPr>
        <p:spPr>
          <a:xfrm>
            <a:off x="7315200" y="4983480"/>
            <a:ext cx="4114800" cy="411480"/>
          </a:xfrm>
          <a:prstGeom prst="rect">
            <a:avLst/>
          </a:prstGeom>
          <a:noFill/>
          <a:ln/>
        </p:spPr>
        <p:txBody>
          <a:bodyPr wrap="square" lIns="0" tIns="0" rIns="0" bIns="0" rtlCol="0" anchor="t"/>
          <a:lstStyle/>
          <a:p>
            <a:pPr marL="0" indent="0">
              <a:buNone/>
            </a:pPr>
            <a:r>
              <a:rPr lang="en-US" sz="1600" b="1" dirty="0">
                <a:solidFill>
                  <a:srgbClr val="1F2933"/>
                </a:solidFill>
                <a:latin typeface="Calibri" pitchFamily="34" charset="0"/>
                <a:ea typeface="Calibri" pitchFamily="34" charset="-122"/>
                <a:cs typeface="Calibri" pitchFamily="34" charset="-120"/>
              </a:rPr>
              <a:t>Sandrine Domenech</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Bienvenue à l'INSPÉ</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Personnels assurant le fonctionnement du site</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a:t>
            </a:r>
            <a:endParaRPr lang="en-US" sz="900" dirty="0"/>
          </a:p>
        </p:txBody>
      </p:sp>
      <p:sp>
        <p:nvSpPr>
          <p:cNvPr id="6" name="Shape 4"/>
          <p:cNvSpPr/>
          <p:nvPr/>
        </p:nvSpPr>
        <p:spPr>
          <a:xfrm>
            <a:off x="548640" y="1737360"/>
            <a:ext cx="2651760" cy="3931920"/>
          </a:xfrm>
          <a:prstGeom prst="roundRect">
            <a:avLst>
              <a:gd name="adj" fmla="val 4138"/>
            </a:avLst>
          </a:prstGeom>
          <a:solidFill>
            <a:srgbClr val="F4F8F9"/>
          </a:solidFill>
          <a:ln w="9525">
            <a:solidFill>
              <a:srgbClr val="D5E0E3"/>
            </a:solidFill>
            <a:prstDash val="solid"/>
          </a:ln>
        </p:spPr>
      </p:sp>
      <p:sp>
        <p:nvSpPr>
          <p:cNvPr id="7" name="Shape 5"/>
          <p:cNvSpPr/>
          <p:nvPr/>
        </p:nvSpPr>
        <p:spPr>
          <a:xfrm>
            <a:off x="822960" y="2011680"/>
            <a:ext cx="457200" cy="457200"/>
          </a:xfrm>
          <a:prstGeom prst="ellipse">
            <a:avLst/>
          </a:prstGeom>
          <a:solidFill>
            <a:srgbClr val="0F4C5C"/>
          </a:solidFill>
          <a:ln w="12700">
            <a:solidFill>
              <a:srgbClr val="0F4C5C"/>
            </a:solidFill>
            <a:prstDash val="solid"/>
          </a:ln>
        </p:spPr>
      </p:sp>
      <p:sp>
        <p:nvSpPr>
          <p:cNvPr id="8" name="Text 6"/>
          <p:cNvSpPr txBox="1"/>
          <p:nvPr/>
        </p:nvSpPr>
        <p:spPr>
          <a:xfrm>
            <a:off x="822960" y="20116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Text 7"/>
          <p:cNvSpPr txBox="1"/>
          <p:nvPr/>
        </p:nvSpPr>
        <p:spPr>
          <a:xfrm>
            <a:off x="822960" y="2651760"/>
            <a:ext cx="2194560" cy="45720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SAVU</a:t>
            </a:r>
            <a:endParaRPr lang="en-US" sz="2000" dirty="0"/>
          </a:p>
        </p:txBody>
      </p:sp>
      <p:sp>
        <p:nvSpPr>
          <p:cNvPr id="10" name="Text 8"/>
          <p:cNvSpPr txBox="1"/>
          <p:nvPr/>
        </p:nvSpPr>
        <p:spPr>
          <a:xfrm>
            <a:off x="822960" y="3108960"/>
            <a:ext cx="2194560" cy="640080"/>
          </a:xfrm>
          <a:prstGeom prst="rect">
            <a:avLst/>
          </a:prstGeom>
          <a:noFill/>
          <a:ln/>
        </p:spPr>
        <p:txBody>
          <a:bodyPr wrap="square" lIns="0" tIns="0" rIns="0" bIns="0" rtlCol="0" anchor="t"/>
          <a:lstStyle/>
          <a:p>
            <a:pPr marL="0" indent="0">
              <a:buNone/>
            </a:pPr>
            <a:r>
              <a:rPr lang="en-US" sz="1200" i="1" dirty="0">
                <a:solidFill>
                  <a:srgbClr val="5B6770"/>
                </a:solidFill>
                <a:latin typeface="Calibri" pitchFamily="34" charset="0"/>
                <a:ea typeface="Calibri" pitchFamily="34" charset="-122"/>
                <a:cs typeface="Calibri" pitchFamily="34" charset="-120"/>
              </a:rPr>
              <a:t>Service Administratif et de Vie Universitaire</a:t>
            </a:r>
            <a:endParaRPr lang="en-US" sz="1200" dirty="0"/>
          </a:p>
        </p:txBody>
      </p:sp>
      <p:sp>
        <p:nvSpPr>
          <p:cNvPr id="11" name="Text 9"/>
          <p:cNvSpPr txBox="1"/>
          <p:nvPr/>
        </p:nvSpPr>
        <p:spPr>
          <a:xfrm>
            <a:off x="822960" y="3794760"/>
            <a:ext cx="2194560" cy="1737360"/>
          </a:xfrm>
          <a:prstGeom prst="rect">
            <a:avLst/>
          </a:prstGeom>
          <a:noFill/>
          <a:ln/>
        </p:spPr>
        <p:txBody>
          <a:bodyPr wrap="square" lIns="0" tIns="0" rIns="0" bIns="0" rtlCol="0" anchor="t"/>
          <a:lstStyle/>
          <a:p>
            <a:pPr marL="0" indent="0">
              <a:buNone/>
            </a:pPr>
            <a:r>
              <a:rPr lang="en-US" sz="1300" dirty="0">
                <a:solidFill>
                  <a:srgbClr val="1F2933"/>
                </a:solidFill>
                <a:latin typeface="Calibri" pitchFamily="34" charset="0"/>
                <a:ea typeface="Calibri" pitchFamily="34" charset="-122"/>
                <a:cs typeface="Calibri" pitchFamily="34" charset="-120"/>
              </a:rPr>
              <a:t>Accueil, administratif, accès aux salles, matériel.</a:t>
            </a:r>
            <a:endParaRPr lang="en-US" sz="1300" dirty="0"/>
          </a:p>
        </p:txBody>
      </p:sp>
      <p:sp>
        <p:nvSpPr>
          <p:cNvPr id="12" name="Shape 10"/>
          <p:cNvSpPr/>
          <p:nvPr/>
        </p:nvSpPr>
        <p:spPr>
          <a:xfrm>
            <a:off x="3383280" y="1737360"/>
            <a:ext cx="2651760" cy="3931920"/>
          </a:xfrm>
          <a:prstGeom prst="roundRect">
            <a:avLst>
              <a:gd name="adj" fmla="val 4138"/>
            </a:avLst>
          </a:prstGeom>
          <a:solidFill>
            <a:srgbClr val="F4F8F9"/>
          </a:solidFill>
          <a:ln w="9525">
            <a:solidFill>
              <a:srgbClr val="D5E0E3"/>
            </a:solidFill>
            <a:prstDash val="solid"/>
          </a:ln>
        </p:spPr>
      </p:sp>
      <p:sp>
        <p:nvSpPr>
          <p:cNvPr id="13" name="Shape 11"/>
          <p:cNvSpPr/>
          <p:nvPr/>
        </p:nvSpPr>
        <p:spPr>
          <a:xfrm>
            <a:off x="3657600" y="2011680"/>
            <a:ext cx="457200" cy="457200"/>
          </a:xfrm>
          <a:prstGeom prst="ellipse">
            <a:avLst/>
          </a:prstGeom>
          <a:solidFill>
            <a:srgbClr val="E36414"/>
          </a:solidFill>
          <a:ln w="12700">
            <a:solidFill>
              <a:srgbClr val="E36414"/>
            </a:solidFill>
            <a:prstDash val="solid"/>
          </a:ln>
        </p:spPr>
      </p:sp>
      <p:sp>
        <p:nvSpPr>
          <p:cNvPr id="14" name="Text 12"/>
          <p:cNvSpPr txBox="1"/>
          <p:nvPr/>
        </p:nvSpPr>
        <p:spPr>
          <a:xfrm>
            <a:off x="3657600" y="20116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5" name="Text 13"/>
          <p:cNvSpPr txBox="1"/>
          <p:nvPr/>
        </p:nvSpPr>
        <p:spPr>
          <a:xfrm>
            <a:off x="3657600" y="2651760"/>
            <a:ext cx="2194560" cy="45720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Restauration</a:t>
            </a:r>
            <a:endParaRPr lang="en-US" sz="2000" dirty="0"/>
          </a:p>
        </p:txBody>
      </p:sp>
      <p:sp>
        <p:nvSpPr>
          <p:cNvPr id="16" name="Text 14"/>
          <p:cNvSpPr txBox="1"/>
          <p:nvPr/>
        </p:nvSpPr>
        <p:spPr>
          <a:xfrm>
            <a:off x="3657600" y="3108960"/>
            <a:ext cx="2194560" cy="640080"/>
          </a:xfrm>
          <a:prstGeom prst="rect">
            <a:avLst/>
          </a:prstGeom>
          <a:noFill/>
          <a:ln/>
        </p:spPr>
        <p:txBody>
          <a:bodyPr wrap="square" lIns="0" tIns="0" rIns="0" bIns="0" rtlCol="0" anchor="t"/>
          <a:lstStyle/>
          <a:p>
            <a:pPr marL="0" indent="0">
              <a:buNone/>
            </a:pPr>
            <a:r>
              <a:rPr lang="en-US" sz="1200" i="1" dirty="0">
                <a:solidFill>
                  <a:srgbClr val="5B6770"/>
                </a:solidFill>
                <a:latin typeface="Calibri" pitchFamily="34" charset="0"/>
                <a:ea typeface="Calibri" pitchFamily="34" charset="-122"/>
                <a:cs typeface="Calibri" pitchFamily="34" charset="-120"/>
              </a:rPr>
              <a:t>Équipe du restaurant du site</a:t>
            </a:r>
            <a:endParaRPr lang="en-US" sz="1200" dirty="0"/>
          </a:p>
        </p:txBody>
      </p:sp>
      <p:sp>
        <p:nvSpPr>
          <p:cNvPr id="17" name="Text 15"/>
          <p:cNvSpPr txBox="1"/>
          <p:nvPr/>
        </p:nvSpPr>
        <p:spPr>
          <a:xfrm>
            <a:off x="3657600" y="3794760"/>
            <a:ext cx="2194560" cy="1737360"/>
          </a:xfrm>
          <a:prstGeom prst="rect">
            <a:avLst/>
          </a:prstGeom>
          <a:noFill/>
          <a:ln/>
        </p:spPr>
        <p:txBody>
          <a:bodyPr wrap="square" lIns="0" tIns="0" rIns="0" bIns="0" rtlCol="0" anchor="t"/>
          <a:lstStyle/>
          <a:p>
            <a:pPr marL="0" indent="0">
              <a:buNone/>
            </a:pPr>
            <a:r>
              <a:rPr lang="en-US" sz="1300" dirty="0">
                <a:solidFill>
                  <a:srgbClr val="1F2933"/>
                </a:solidFill>
                <a:latin typeface="Calibri" pitchFamily="34" charset="0"/>
                <a:ea typeface="Calibri" pitchFamily="34" charset="-122"/>
                <a:cs typeface="Calibri" pitchFamily="34" charset="-120"/>
              </a:rPr>
              <a:t>Restaurant universitaire sur place.</a:t>
            </a:r>
            <a:endParaRPr lang="en-US" sz="1300" dirty="0"/>
          </a:p>
        </p:txBody>
      </p:sp>
      <p:sp>
        <p:nvSpPr>
          <p:cNvPr id="18" name="Shape 16"/>
          <p:cNvSpPr/>
          <p:nvPr/>
        </p:nvSpPr>
        <p:spPr>
          <a:xfrm>
            <a:off x="6217920" y="1737360"/>
            <a:ext cx="2651760" cy="3931920"/>
          </a:xfrm>
          <a:prstGeom prst="roundRect">
            <a:avLst>
              <a:gd name="adj" fmla="val 4138"/>
            </a:avLst>
          </a:prstGeom>
          <a:solidFill>
            <a:srgbClr val="F4F8F9"/>
          </a:solidFill>
          <a:ln w="9525">
            <a:solidFill>
              <a:srgbClr val="D5E0E3"/>
            </a:solidFill>
            <a:prstDash val="solid"/>
          </a:ln>
        </p:spPr>
      </p:sp>
      <p:sp>
        <p:nvSpPr>
          <p:cNvPr id="19" name="Shape 17"/>
          <p:cNvSpPr/>
          <p:nvPr/>
        </p:nvSpPr>
        <p:spPr>
          <a:xfrm>
            <a:off x="6492240" y="2011680"/>
            <a:ext cx="457200" cy="457200"/>
          </a:xfrm>
          <a:prstGeom prst="ellipse">
            <a:avLst/>
          </a:prstGeom>
          <a:solidFill>
            <a:srgbClr val="0F4C5C"/>
          </a:solidFill>
          <a:ln w="12700">
            <a:solidFill>
              <a:srgbClr val="0F4C5C"/>
            </a:solidFill>
            <a:prstDash val="solid"/>
          </a:ln>
        </p:spPr>
      </p:sp>
      <p:sp>
        <p:nvSpPr>
          <p:cNvPr id="20" name="Text 18"/>
          <p:cNvSpPr txBox="1"/>
          <p:nvPr/>
        </p:nvSpPr>
        <p:spPr>
          <a:xfrm>
            <a:off x="6492240" y="20116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21" name="Text 19"/>
          <p:cNvSpPr txBox="1"/>
          <p:nvPr/>
        </p:nvSpPr>
        <p:spPr>
          <a:xfrm>
            <a:off x="6492240" y="2651760"/>
            <a:ext cx="2194560" cy="45720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Bibliothèque</a:t>
            </a:r>
            <a:endParaRPr lang="en-US" sz="2000" dirty="0"/>
          </a:p>
        </p:txBody>
      </p:sp>
      <p:sp>
        <p:nvSpPr>
          <p:cNvPr id="22" name="Text 20"/>
          <p:cNvSpPr txBox="1"/>
          <p:nvPr/>
        </p:nvSpPr>
        <p:spPr>
          <a:xfrm>
            <a:off x="6492240" y="3108960"/>
            <a:ext cx="2194560" cy="640080"/>
          </a:xfrm>
          <a:prstGeom prst="rect">
            <a:avLst/>
          </a:prstGeom>
          <a:noFill/>
          <a:ln/>
        </p:spPr>
        <p:txBody>
          <a:bodyPr wrap="square" lIns="0" tIns="0" rIns="0" bIns="0" rtlCol="0" anchor="t"/>
          <a:lstStyle/>
          <a:p>
            <a:pPr marL="0" indent="0">
              <a:buNone/>
            </a:pPr>
            <a:r>
              <a:rPr lang="en-US" sz="1200" i="1" dirty="0">
                <a:solidFill>
                  <a:srgbClr val="5B6770"/>
                </a:solidFill>
                <a:latin typeface="Calibri" pitchFamily="34" charset="0"/>
                <a:ea typeface="Calibri" pitchFamily="34" charset="-122"/>
                <a:cs typeface="Calibri" pitchFamily="34" charset="-120"/>
              </a:rPr>
              <a:t>Équipe de la bibliothèque universitaire</a:t>
            </a:r>
            <a:endParaRPr lang="en-US" sz="1200" dirty="0"/>
          </a:p>
        </p:txBody>
      </p:sp>
      <p:sp>
        <p:nvSpPr>
          <p:cNvPr id="23" name="Text 21"/>
          <p:cNvSpPr txBox="1"/>
          <p:nvPr/>
        </p:nvSpPr>
        <p:spPr>
          <a:xfrm>
            <a:off x="6492240" y="3794760"/>
            <a:ext cx="2194560" cy="1737360"/>
          </a:xfrm>
          <a:prstGeom prst="rect">
            <a:avLst/>
          </a:prstGeom>
          <a:noFill/>
          <a:ln/>
        </p:spPr>
        <p:txBody>
          <a:bodyPr wrap="square" lIns="0" tIns="0" rIns="0" bIns="0" rtlCol="0" anchor="t"/>
          <a:lstStyle/>
          <a:p>
            <a:pPr marL="0" indent="0">
              <a:buNone/>
            </a:pPr>
            <a:r>
              <a:rPr lang="en-US" sz="1300" dirty="0">
                <a:solidFill>
                  <a:srgbClr val="1F2933"/>
                </a:solidFill>
                <a:latin typeface="Calibri" pitchFamily="34" charset="0"/>
                <a:ea typeface="Calibri" pitchFamily="34" charset="-122"/>
                <a:cs typeface="Calibri" pitchFamily="34" charset="-120"/>
              </a:rPr>
              <a:t>Fonds spécialisé en éducation, manuels scolaires, espaces de travail, ressources en ligne – précieuse pour le mémoire.</a:t>
            </a:r>
            <a:endParaRPr lang="en-US" sz="1300" dirty="0"/>
          </a:p>
        </p:txBody>
      </p:sp>
      <p:sp>
        <p:nvSpPr>
          <p:cNvPr id="24" name="Shape 22"/>
          <p:cNvSpPr/>
          <p:nvPr/>
        </p:nvSpPr>
        <p:spPr>
          <a:xfrm>
            <a:off x="9052560" y="1737360"/>
            <a:ext cx="2651760" cy="3931920"/>
          </a:xfrm>
          <a:prstGeom prst="roundRect">
            <a:avLst>
              <a:gd name="adj" fmla="val 4138"/>
            </a:avLst>
          </a:prstGeom>
          <a:solidFill>
            <a:srgbClr val="F4F8F9"/>
          </a:solidFill>
          <a:ln w="9525">
            <a:solidFill>
              <a:srgbClr val="D5E0E3"/>
            </a:solidFill>
            <a:prstDash val="solid"/>
          </a:ln>
        </p:spPr>
      </p:sp>
      <p:sp>
        <p:nvSpPr>
          <p:cNvPr id="25" name="Shape 23"/>
          <p:cNvSpPr/>
          <p:nvPr/>
        </p:nvSpPr>
        <p:spPr>
          <a:xfrm>
            <a:off x="9326880" y="2011680"/>
            <a:ext cx="457200" cy="457200"/>
          </a:xfrm>
          <a:prstGeom prst="ellipse">
            <a:avLst/>
          </a:prstGeom>
          <a:solidFill>
            <a:srgbClr val="E36414"/>
          </a:solidFill>
          <a:ln w="12700">
            <a:solidFill>
              <a:srgbClr val="E36414"/>
            </a:solidFill>
            <a:prstDash val="solid"/>
          </a:ln>
        </p:spPr>
      </p:sp>
      <p:sp>
        <p:nvSpPr>
          <p:cNvPr id="26" name="Text 24"/>
          <p:cNvSpPr txBox="1"/>
          <p:nvPr/>
        </p:nvSpPr>
        <p:spPr>
          <a:xfrm>
            <a:off x="9326880" y="20116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7" name="Text 25"/>
          <p:cNvSpPr txBox="1"/>
          <p:nvPr/>
        </p:nvSpPr>
        <p:spPr>
          <a:xfrm>
            <a:off x="9326880" y="2651760"/>
            <a:ext cx="2194560" cy="45720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Informatique</a:t>
            </a:r>
            <a:endParaRPr lang="en-US" sz="2000" dirty="0"/>
          </a:p>
        </p:txBody>
      </p:sp>
      <p:sp>
        <p:nvSpPr>
          <p:cNvPr id="28" name="Text 26"/>
          <p:cNvSpPr txBox="1"/>
          <p:nvPr/>
        </p:nvSpPr>
        <p:spPr>
          <a:xfrm>
            <a:off x="9326880" y="3108960"/>
            <a:ext cx="2194560" cy="640080"/>
          </a:xfrm>
          <a:prstGeom prst="rect">
            <a:avLst/>
          </a:prstGeom>
          <a:noFill/>
          <a:ln/>
        </p:spPr>
        <p:txBody>
          <a:bodyPr wrap="square" lIns="0" tIns="0" rIns="0" bIns="0" rtlCol="0" anchor="t"/>
          <a:lstStyle/>
          <a:p>
            <a:pPr marL="0" indent="0">
              <a:buNone/>
            </a:pPr>
            <a:r>
              <a:rPr lang="en-US" sz="1200" i="1" dirty="0">
                <a:solidFill>
                  <a:srgbClr val="5B6770"/>
                </a:solidFill>
                <a:latin typeface="Calibri" pitchFamily="34" charset="0"/>
                <a:ea typeface="Calibri" pitchFamily="34" charset="-122"/>
                <a:cs typeface="Calibri" pitchFamily="34" charset="-120"/>
              </a:rPr>
              <a:t>Assistance numérique et ENT</a:t>
            </a:r>
            <a:endParaRPr lang="en-US" sz="1200" dirty="0"/>
          </a:p>
        </p:txBody>
      </p:sp>
      <p:sp>
        <p:nvSpPr>
          <p:cNvPr id="29" name="Text 27"/>
          <p:cNvSpPr txBox="1"/>
          <p:nvPr/>
        </p:nvSpPr>
        <p:spPr>
          <a:xfrm>
            <a:off x="9326880" y="3794760"/>
            <a:ext cx="2194560" cy="1737360"/>
          </a:xfrm>
          <a:prstGeom prst="rect">
            <a:avLst/>
          </a:prstGeom>
          <a:noFill/>
          <a:ln/>
        </p:spPr>
        <p:txBody>
          <a:bodyPr wrap="square" lIns="0" tIns="0" rIns="0" bIns="0" rtlCol="0" anchor="t"/>
          <a:lstStyle/>
          <a:p>
            <a:pPr marL="0" indent="0">
              <a:buNone/>
            </a:pPr>
            <a:r>
              <a:rPr lang="en-US" sz="1300" dirty="0">
                <a:solidFill>
                  <a:srgbClr val="1F2933"/>
                </a:solidFill>
                <a:latin typeface="Calibri" pitchFamily="34" charset="0"/>
                <a:ea typeface="Calibri" pitchFamily="34" charset="-122"/>
                <a:cs typeface="Calibri" pitchFamily="34" charset="-120"/>
              </a:rPr>
              <a:t>Compte UT2J, ENT (SCOUT), wifi eduroam, Moodle.</a:t>
            </a:r>
            <a:endParaRPr lang="en-US" sz="1300" dirty="0"/>
          </a:p>
        </p:txBody>
      </p:sp>
      <p:sp>
        <p:nvSpPr>
          <p:cNvPr id="30" name="Text 28"/>
          <p:cNvSpPr txBox="1"/>
          <p:nvPr/>
        </p:nvSpPr>
        <p:spPr>
          <a:xfrm>
            <a:off x="548640" y="5897880"/>
            <a:ext cx="10972800" cy="365760"/>
          </a:xfrm>
          <a:prstGeom prst="rect">
            <a:avLst/>
          </a:prstGeom>
          <a:noFill/>
          <a:ln/>
        </p:spPr>
        <p:txBody>
          <a:bodyPr wrap="square" lIns="0" tIns="0" rIns="0" bIns="0" rtlCol="0" anchor="t"/>
          <a:lstStyle/>
          <a:p>
            <a:pPr marL="0" indent="0">
              <a:buNone/>
            </a:pPr>
            <a:r>
              <a:rPr lang="en-US" sz="1200" i="1" dirty="0">
                <a:solidFill>
                  <a:srgbClr val="5B6770"/>
                </a:solidFill>
                <a:latin typeface="Calibri" pitchFamily="34" charset="0"/>
                <a:ea typeface="Calibri" pitchFamily="34" charset="-122"/>
                <a:cs typeface="Calibri" pitchFamily="34" charset="-120"/>
              </a:rPr>
              <a:t>Toutes ces équipes sont là pour vous : une attitude respectueuse et courtoise est attendue avec chacune d'elles.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Sur le site de Croix-de-Pierre en 2026-2027</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a:t>
            </a:r>
            <a:endParaRPr lang="en-US" sz="900" dirty="0"/>
          </a:p>
        </p:txBody>
      </p:sp>
      <p:sp>
        <p:nvSpPr>
          <p:cNvPr id="5" name="Shape 3"/>
          <p:cNvSpPr/>
          <p:nvPr/>
        </p:nvSpPr>
        <p:spPr>
          <a:xfrm>
            <a:off x="548640" y="1463040"/>
            <a:ext cx="2103120" cy="1828800"/>
          </a:xfrm>
          <a:prstGeom prst="roundRect">
            <a:avLst>
              <a:gd name="adj" fmla="val 6000"/>
            </a:avLst>
          </a:prstGeom>
          <a:solidFill>
            <a:srgbClr val="F4F8F9"/>
          </a:solidFill>
          <a:ln w="9525">
            <a:solidFill>
              <a:srgbClr val="D5E0E3"/>
            </a:solidFill>
            <a:prstDash val="solid"/>
          </a:ln>
        </p:spPr>
      </p:sp>
      <p:sp>
        <p:nvSpPr>
          <p:cNvPr id="6" name="Text 4"/>
          <p:cNvSpPr txBox="1"/>
          <p:nvPr/>
        </p:nvSpPr>
        <p:spPr>
          <a:xfrm>
            <a:off x="548640" y="1600200"/>
            <a:ext cx="2103120" cy="777240"/>
          </a:xfrm>
          <a:prstGeom prst="rect">
            <a:avLst/>
          </a:prstGeom>
          <a:noFill/>
          <a:ln/>
        </p:spPr>
        <p:txBody>
          <a:bodyPr wrap="square" lIns="0" tIns="0" rIns="0" bIns="0" rtlCol="0" anchor="ctr"/>
          <a:lstStyle/>
          <a:p>
            <a:pPr marL="0" indent="0" algn="ctr">
              <a:buNone/>
            </a:pPr>
            <a:r>
              <a:rPr lang="en-US" sz="4000" b="1" dirty="0">
                <a:solidFill>
                  <a:srgbClr val="0F4C5C"/>
                </a:solidFill>
                <a:latin typeface="Cambria" pitchFamily="34" charset="0"/>
                <a:ea typeface="Cambria" pitchFamily="34" charset="-122"/>
                <a:cs typeface="Cambria" pitchFamily="34" charset="-120"/>
              </a:rPr>
              <a:t>32</a:t>
            </a:r>
            <a:endParaRPr lang="en-US" sz="4000" dirty="0"/>
          </a:p>
        </p:txBody>
      </p:sp>
      <p:sp>
        <p:nvSpPr>
          <p:cNvPr id="7" name="Text 5"/>
          <p:cNvSpPr txBox="1"/>
          <p:nvPr/>
        </p:nvSpPr>
        <p:spPr>
          <a:xfrm>
            <a:off x="640080" y="2377440"/>
            <a:ext cx="1920240" cy="320040"/>
          </a:xfrm>
          <a:prstGeom prst="rect">
            <a:avLst/>
          </a:prstGeom>
          <a:noFill/>
          <a:ln/>
        </p:spPr>
        <p:txBody>
          <a:bodyPr wrap="square" lIns="0" tIns="0" rIns="0" bIns="0" rtlCol="0" anchor="ctr"/>
          <a:lstStyle/>
          <a:p>
            <a:pPr marL="0" indent="0" algn="ctr">
              <a:buNone/>
            </a:pPr>
            <a:r>
              <a:rPr lang="en-US" sz="1400" b="1" dirty="0">
                <a:solidFill>
                  <a:srgbClr val="1F2933"/>
                </a:solidFill>
                <a:latin typeface="Calibri" pitchFamily="34" charset="0"/>
                <a:ea typeface="Calibri" pitchFamily="34" charset="-122"/>
                <a:cs typeface="Calibri" pitchFamily="34" charset="-120"/>
              </a:rPr>
              <a:t>L1</a:t>
            </a:r>
            <a:endParaRPr lang="en-US" sz="1400" dirty="0"/>
          </a:p>
        </p:txBody>
      </p:sp>
      <p:sp>
        <p:nvSpPr>
          <p:cNvPr id="8" name="Text 6"/>
          <p:cNvSpPr txBox="1"/>
          <p:nvPr/>
        </p:nvSpPr>
        <p:spPr>
          <a:xfrm>
            <a:off x="640080" y="2697480"/>
            <a:ext cx="1920240" cy="548640"/>
          </a:xfrm>
          <a:prstGeom prst="rect">
            <a:avLst/>
          </a:prstGeom>
          <a:noFill/>
          <a:ln/>
        </p:spPr>
        <p:txBody>
          <a:bodyPr wrap="square" lIns="0" tIns="0" rIns="0" bIns="0" rtlCol="0" anchor="t"/>
          <a:lstStyle/>
          <a:p>
            <a:pPr marL="0" indent="0" algn="ctr">
              <a:buNone/>
            </a:pPr>
            <a:r>
              <a:rPr lang="en-US" sz="1100" dirty="0">
                <a:solidFill>
                  <a:srgbClr val="5B6770"/>
                </a:solidFill>
                <a:latin typeface="Calibri" pitchFamily="34" charset="0"/>
                <a:ea typeface="Calibri" pitchFamily="34" charset="-122"/>
                <a:cs typeface="Calibri" pitchFamily="34" charset="-120"/>
              </a:rPr>
              <a:t>Licence Professorat des écoles</a:t>
            </a:r>
            <a:endParaRPr lang="en-US" sz="1100" dirty="0"/>
          </a:p>
          <a:p>
            <a:pPr marL="0" indent="0" algn="ctr">
              <a:buNone/>
            </a:pPr>
            <a:r>
              <a:rPr lang="en-US" sz="1100" dirty="0">
                <a:solidFill>
                  <a:srgbClr val="5B6770"/>
                </a:solidFill>
                <a:latin typeface="Calibri" pitchFamily="34" charset="0"/>
                <a:ea typeface="Calibri" pitchFamily="34" charset="-122"/>
                <a:cs typeface="Calibri" pitchFamily="34" charset="-120"/>
              </a:rPr>
              <a:t>1re promotion – 1 groupe</a:t>
            </a:r>
            <a:endParaRPr lang="en-US" sz="1100" dirty="0"/>
          </a:p>
        </p:txBody>
      </p:sp>
      <p:sp>
        <p:nvSpPr>
          <p:cNvPr id="9" name="Shape 7"/>
          <p:cNvSpPr/>
          <p:nvPr/>
        </p:nvSpPr>
        <p:spPr>
          <a:xfrm>
            <a:off x="2807208" y="1463040"/>
            <a:ext cx="2103120" cy="1828800"/>
          </a:xfrm>
          <a:prstGeom prst="roundRect">
            <a:avLst>
              <a:gd name="adj" fmla="val 6000"/>
            </a:avLst>
          </a:prstGeom>
          <a:solidFill>
            <a:srgbClr val="F4F8F9"/>
          </a:solidFill>
          <a:ln w="9525">
            <a:solidFill>
              <a:srgbClr val="D5E0E3"/>
            </a:solidFill>
            <a:prstDash val="solid"/>
          </a:ln>
        </p:spPr>
      </p:sp>
      <p:sp>
        <p:nvSpPr>
          <p:cNvPr id="10" name="Text 8"/>
          <p:cNvSpPr txBox="1"/>
          <p:nvPr/>
        </p:nvSpPr>
        <p:spPr>
          <a:xfrm>
            <a:off x="2807208" y="1600200"/>
            <a:ext cx="2103120" cy="777240"/>
          </a:xfrm>
          <a:prstGeom prst="rect">
            <a:avLst/>
          </a:prstGeom>
          <a:noFill/>
          <a:ln/>
        </p:spPr>
        <p:txBody>
          <a:bodyPr wrap="square" lIns="0" tIns="0" rIns="0" bIns="0" rtlCol="0" anchor="ctr"/>
          <a:lstStyle/>
          <a:p>
            <a:pPr marL="0" indent="0" algn="ctr">
              <a:buNone/>
            </a:pPr>
            <a:r>
              <a:rPr lang="en-US" sz="4000" b="1" dirty="0">
                <a:solidFill>
                  <a:srgbClr val="0F4C5C"/>
                </a:solidFill>
                <a:latin typeface="Cambria" pitchFamily="34" charset="0"/>
                <a:ea typeface="Cambria" pitchFamily="34" charset="-122"/>
                <a:cs typeface="Cambria" pitchFamily="34" charset="-120"/>
              </a:rPr>
              <a:t>43</a:t>
            </a:r>
            <a:endParaRPr lang="en-US" sz="4000" dirty="0"/>
          </a:p>
        </p:txBody>
      </p:sp>
      <p:sp>
        <p:nvSpPr>
          <p:cNvPr id="11" name="Text 9"/>
          <p:cNvSpPr txBox="1"/>
          <p:nvPr/>
        </p:nvSpPr>
        <p:spPr>
          <a:xfrm>
            <a:off x="2898648" y="2377440"/>
            <a:ext cx="1920240" cy="320040"/>
          </a:xfrm>
          <a:prstGeom prst="rect">
            <a:avLst/>
          </a:prstGeom>
          <a:noFill/>
          <a:ln/>
        </p:spPr>
        <p:txBody>
          <a:bodyPr wrap="square" lIns="0" tIns="0" rIns="0" bIns="0" rtlCol="0" anchor="ctr"/>
          <a:lstStyle/>
          <a:p>
            <a:pPr marL="0" indent="0" algn="ctr">
              <a:buNone/>
            </a:pPr>
            <a:r>
              <a:rPr lang="en-US" sz="1400" b="1" dirty="0">
                <a:solidFill>
                  <a:srgbClr val="1F2933"/>
                </a:solidFill>
                <a:latin typeface="Calibri" pitchFamily="34" charset="0"/>
                <a:ea typeface="Calibri" pitchFamily="34" charset="-122"/>
                <a:cs typeface="Calibri" pitchFamily="34" charset="-120"/>
              </a:rPr>
              <a:t>M1 M2E</a:t>
            </a:r>
            <a:endParaRPr lang="en-US" sz="1400" dirty="0"/>
          </a:p>
        </p:txBody>
      </p:sp>
      <p:sp>
        <p:nvSpPr>
          <p:cNvPr id="12" name="Text 10"/>
          <p:cNvSpPr txBox="1"/>
          <p:nvPr/>
        </p:nvSpPr>
        <p:spPr>
          <a:xfrm>
            <a:off x="2898648" y="2697480"/>
            <a:ext cx="1920240" cy="548640"/>
          </a:xfrm>
          <a:prstGeom prst="rect">
            <a:avLst/>
          </a:prstGeom>
          <a:noFill/>
          <a:ln/>
        </p:spPr>
        <p:txBody>
          <a:bodyPr wrap="square" lIns="0" tIns="0" rIns="0" bIns="0" rtlCol="0" anchor="t"/>
          <a:lstStyle/>
          <a:p>
            <a:pPr marL="0" indent="0" algn="ctr">
              <a:buNone/>
            </a:pPr>
            <a:r>
              <a:rPr lang="en-US" sz="1100" dirty="0" err="1">
                <a:solidFill>
                  <a:srgbClr val="5B6770"/>
                </a:solidFill>
                <a:latin typeface="Calibri" pitchFamily="34" charset="0"/>
                <a:ea typeface="Calibri" pitchFamily="34" charset="-122"/>
                <a:cs typeface="Calibri" pitchFamily="34" charset="-120"/>
              </a:rPr>
              <a:t>Lauréat</a:t>
            </a:r>
            <a:r>
              <a:rPr lang="en-US" sz="1100" dirty="0" err="1">
                <a:solidFill>
                  <a:srgbClr val="1F2933"/>
                </a:solidFill>
                <a:latin typeface="Calibri" pitchFamily="34" charset="0"/>
                <a:ea typeface="Calibri" pitchFamily="34" charset="-122"/>
                <a:cs typeface="Calibri" pitchFamily="34" charset="-120"/>
              </a:rPr>
              <a:t>∙e</a:t>
            </a:r>
            <a:r>
              <a:rPr lang="en-US" sz="1100" dirty="0" err="1">
                <a:solidFill>
                  <a:srgbClr val="5B6770"/>
                </a:solidFill>
                <a:latin typeface="Calibri" pitchFamily="34" charset="0"/>
                <a:ea typeface="Calibri" pitchFamily="34" charset="-122"/>
                <a:cs typeface="Calibri" pitchFamily="34" charset="-120"/>
              </a:rPr>
              <a:t>s</a:t>
            </a:r>
            <a:r>
              <a:rPr lang="en-US" sz="1100" dirty="0">
                <a:solidFill>
                  <a:srgbClr val="5B6770"/>
                </a:solidFill>
                <a:latin typeface="Calibri" pitchFamily="34" charset="0"/>
                <a:ea typeface="Calibri" pitchFamily="34" charset="-122"/>
                <a:cs typeface="Calibri" pitchFamily="34" charset="-120"/>
              </a:rPr>
              <a:t> et </a:t>
            </a:r>
            <a:r>
              <a:rPr lang="en-US" sz="1100" dirty="0" err="1">
                <a:solidFill>
                  <a:srgbClr val="5B6770"/>
                </a:solidFill>
                <a:latin typeface="Calibri" pitchFamily="34" charset="0"/>
                <a:ea typeface="Calibri" pitchFamily="34" charset="-122"/>
                <a:cs typeface="Calibri" pitchFamily="34" charset="-120"/>
              </a:rPr>
              <a:t>non-lauréat</a:t>
            </a:r>
            <a:r>
              <a:rPr lang="en-US" sz="1100" dirty="0" err="1">
                <a:solidFill>
                  <a:srgbClr val="1F2933"/>
                </a:solidFill>
                <a:latin typeface="Calibri" pitchFamily="34" charset="0"/>
                <a:ea typeface="Calibri" pitchFamily="34" charset="-122"/>
                <a:cs typeface="Calibri" pitchFamily="34" charset="-120"/>
              </a:rPr>
              <a:t>∙e</a:t>
            </a:r>
            <a:r>
              <a:rPr lang="en-US" sz="1100" dirty="0" err="1">
                <a:solidFill>
                  <a:srgbClr val="5B6770"/>
                </a:solidFill>
                <a:latin typeface="Calibri" pitchFamily="34" charset="0"/>
                <a:ea typeface="Calibri" pitchFamily="34" charset="-122"/>
                <a:cs typeface="Calibri" pitchFamily="34" charset="-120"/>
              </a:rPr>
              <a:t>s</a:t>
            </a:r>
            <a:endParaRPr lang="en-US" sz="1100" dirty="0"/>
          </a:p>
          <a:p>
            <a:pPr marL="0" indent="0" algn="ctr">
              <a:buNone/>
            </a:pPr>
            <a:r>
              <a:rPr lang="en-US" sz="1100" dirty="0">
                <a:solidFill>
                  <a:srgbClr val="5B6770"/>
                </a:solidFill>
                <a:latin typeface="Calibri" pitchFamily="34" charset="0"/>
                <a:ea typeface="Calibri" pitchFamily="34" charset="-122"/>
                <a:cs typeface="Calibri" pitchFamily="34" charset="-120"/>
              </a:rPr>
              <a:t>2 groupes</a:t>
            </a:r>
            <a:endParaRPr lang="en-US" sz="1100" dirty="0"/>
          </a:p>
        </p:txBody>
      </p:sp>
      <p:sp>
        <p:nvSpPr>
          <p:cNvPr id="13" name="Shape 11"/>
          <p:cNvSpPr/>
          <p:nvPr/>
        </p:nvSpPr>
        <p:spPr>
          <a:xfrm>
            <a:off x="5065776" y="1463040"/>
            <a:ext cx="2103120" cy="1828800"/>
          </a:xfrm>
          <a:prstGeom prst="roundRect">
            <a:avLst>
              <a:gd name="adj" fmla="val 6000"/>
            </a:avLst>
          </a:prstGeom>
          <a:solidFill>
            <a:srgbClr val="FDEEE3"/>
          </a:solidFill>
          <a:ln w="9525">
            <a:solidFill>
              <a:srgbClr val="D5E0E3"/>
            </a:solidFill>
            <a:prstDash val="solid"/>
          </a:ln>
        </p:spPr>
      </p:sp>
      <p:sp>
        <p:nvSpPr>
          <p:cNvPr id="14" name="Text 12"/>
          <p:cNvSpPr txBox="1"/>
          <p:nvPr/>
        </p:nvSpPr>
        <p:spPr>
          <a:xfrm>
            <a:off x="5065776" y="1600200"/>
            <a:ext cx="2103120" cy="777240"/>
          </a:xfrm>
          <a:prstGeom prst="rect">
            <a:avLst/>
          </a:prstGeom>
          <a:noFill/>
          <a:ln/>
        </p:spPr>
        <p:txBody>
          <a:bodyPr wrap="square" lIns="0" tIns="0" rIns="0" bIns="0" rtlCol="0" anchor="ctr"/>
          <a:lstStyle/>
          <a:p>
            <a:pPr marL="0" indent="0" algn="ctr">
              <a:buNone/>
            </a:pPr>
            <a:r>
              <a:rPr lang="en-US" sz="4000" b="1" dirty="0">
                <a:solidFill>
                  <a:srgbClr val="E36414"/>
                </a:solidFill>
                <a:latin typeface="Cambria" pitchFamily="34" charset="0"/>
                <a:ea typeface="Cambria" pitchFamily="34" charset="-122"/>
                <a:cs typeface="Cambria" pitchFamily="34" charset="-120"/>
              </a:rPr>
              <a:t>78</a:t>
            </a:r>
            <a:endParaRPr lang="en-US" sz="4000" dirty="0"/>
          </a:p>
        </p:txBody>
      </p:sp>
      <p:sp>
        <p:nvSpPr>
          <p:cNvPr id="15" name="Text 13"/>
          <p:cNvSpPr txBox="1"/>
          <p:nvPr/>
        </p:nvSpPr>
        <p:spPr>
          <a:xfrm>
            <a:off x="5157216" y="2377440"/>
            <a:ext cx="1920240" cy="320040"/>
          </a:xfrm>
          <a:prstGeom prst="rect">
            <a:avLst/>
          </a:prstGeom>
          <a:noFill/>
          <a:ln/>
        </p:spPr>
        <p:txBody>
          <a:bodyPr wrap="square" lIns="0" tIns="0" rIns="0" bIns="0" rtlCol="0" anchor="ctr"/>
          <a:lstStyle/>
          <a:p>
            <a:pPr marL="0" indent="0" algn="ctr">
              <a:buNone/>
            </a:pPr>
            <a:r>
              <a:rPr lang="en-US" sz="1400" b="1" dirty="0">
                <a:solidFill>
                  <a:srgbClr val="1F2933"/>
                </a:solidFill>
                <a:latin typeface="Calibri" pitchFamily="34" charset="0"/>
                <a:ea typeface="Calibri" pitchFamily="34" charset="-122"/>
                <a:cs typeface="Calibri" pitchFamily="34" charset="-120"/>
              </a:rPr>
              <a:t>M2B M2E</a:t>
            </a:r>
            <a:endParaRPr lang="en-US" sz="1400" dirty="0"/>
          </a:p>
        </p:txBody>
      </p:sp>
      <p:sp>
        <p:nvSpPr>
          <p:cNvPr id="16" name="Text 14"/>
          <p:cNvSpPr txBox="1"/>
          <p:nvPr/>
        </p:nvSpPr>
        <p:spPr>
          <a:xfrm>
            <a:off x="5157216" y="2697480"/>
            <a:ext cx="1920240" cy="548640"/>
          </a:xfrm>
          <a:prstGeom prst="rect">
            <a:avLst/>
          </a:prstGeom>
          <a:noFill/>
          <a:ln/>
        </p:spPr>
        <p:txBody>
          <a:bodyPr wrap="square" lIns="0" tIns="0" rIns="0" bIns="0" rtlCol="0" anchor="t"/>
          <a:lstStyle/>
          <a:p>
            <a:pPr marL="0" indent="0" algn="ctr">
              <a:buNone/>
            </a:pPr>
            <a:r>
              <a:rPr lang="en-US" sz="1100" dirty="0" err="1">
                <a:solidFill>
                  <a:srgbClr val="5B6770"/>
                </a:solidFill>
                <a:latin typeface="Calibri" pitchFamily="34" charset="0"/>
                <a:ea typeface="Calibri" pitchFamily="34" charset="-122"/>
                <a:cs typeface="Calibri" pitchFamily="34" charset="-120"/>
              </a:rPr>
              <a:t>Non-lauréat·es</a:t>
            </a:r>
            <a:endParaRPr lang="en-US" sz="1100" dirty="0"/>
          </a:p>
          <a:p>
            <a:pPr marL="0" indent="0" algn="ctr">
              <a:buNone/>
            </a:pPr>
            <a:r>
              <a:rPr lang="en-US" sz="1100" dirty="0">
                <a:solidFill>
                  <a:srgbClr val="5B6770"/>
                </a:solidFill>
                <a:latin typeface="Calibri" pitchFamily="34" charset="0"/>
                <a:ea typeface="Calibri" pitchFamily="34" charset="-122"/>
                <a:cs typeface="Calibri" pitchFamily="34" charset="-120"/>
              </a:rPr>
              <a:t>2 groupes</a:t>
            </a:r>
            <a:endParaRPr lang="en-US" sz="1100" dirty="0"/>
          </a:p>
        </p:txBody>
      </p:sp>
      <p:sp>
        <p:nvSpPr>
          <p:cNvPr id="17" name="Shape 15"/>
          <p:cNvSpPr/>
          <p:nvPr/>
        </p:nvSpPr>
        <p:spPr>
          <a:xfrm>
            <a:off x="7324344" y="1463040"/>
            <a:ext cx="2103120" cy="1828800"/>
          </a:xfrm>
          <a:prstGeom prst="roundRect">
            <a:avLst>
              <a:gd name="adj" fmla="val 6000"/>
            </a:avLst>
          </a:prstGeom>
          <a:solidFill>
            <a:srgbClr val="F4F8F9"/>
          </a:solidFill>
          <a:ln w="9525">
            <a:solidFill>
              <a:srgbClr val="D5E0E3"/>
            </a:solidFill>
            <a:prstDash val="solid"/>
          </a:ln>
        </p:spPr>
      </p:sp>
      <p:sp>
        <p:nvSpPr>
          <p:cNvPr id="18" name="Text 16"/>
          <p:cNvSpPr txBox="1"/>
          <p:nvPr/>
        </p:nvSpPr>
        <p:spPr>
          <a:xfrm>
            <a:off x="7324344" y="1600200"/>
            <a:ext cx="2103120" cy="777240"/>
          </a:xfrm>
          <a:prstGeom prst="rect">
            <a:avLst/>
          </a:prstGeom>
          <a:noFill/>
          <a:ln/>
        </p:spPr>
        <p:txBody>
          <a:bodyPr wrap="square" lIns="0" tIns="0" rIns="0" bIns="0" rtlCol="0" anchor="ctr"/>
          <a:lstStyle/>
          <a:p>
            <a:pPr marL="0" indent="0" algn="ctr">
              <a:buNone/>
            </a:pPr>
            <a:r>
              <a:rPr lang="en-US" sz="4000" b="1" dirty="0">
                <a:solidFill>
                  <a:srgbClr val="0F4C5C"/>
                </a:solidFill>
                <a:latin typeface="Cambria" pitchFamily="34" charset="0"/>
                <a:ea typeface="Cambria" pitchFamily="34" charset="-122"/>
                <a:cs typeface="Cambria" pitchFamily="34" charset="-120"/>
              </a:rPr>
              <a:t>47</a:t>
            </a:r>
            <a:endParaRPr lang="en-US" sz="4000" dirty="0"/>
          </a:p>
        </p:txBody>
      </p:sp>
      <p:sp>
        <p:nvSpPr>
          <p:cNvPr id="19" name="Text 17"/>
          <p:cNvSpPr txBox="1"/>
          <p:nvPr/>
        </p:nvSpPr>
        <p:spPr>
          <a:xfrm>
            <a:off x="7415784" y="2377440"/>
            <a:ext cx="1920240" cy="320040"/>
          </a:xfrm>
          <a:prstGeom prst="rect">
            <a:avLst/>
          </a:prstGeom>
          <a:noFill/>
          <a:ln/>
        </p:spPr>
        <p:txBody>
          <a:bodyPr wrap="square" lIns="0" tIns="0" rIns="0" bIns="0" rtlCol="0" anchor="ctr"/>
          <a:lstStyle/>
          <a:p>
            <a:pPr marL="0" indent="0" algn="ctr">
              <a:buNone/>
            </a:pPr>
            <a:r>
              <a:rPr lang="en-US" sz="1400" b="1" dirty="0">
                <a:solidFill>
                  <a:srgbClr val="1F2933"/>
                </a:solidFill>
                <a:latin typeface="Calibri" pitchFamily="34" charset="0"/>
                <a:ea typeface="Calibri" pitchFamily="34" charset="-122"/>
                <a:cs typeface="Calibri" pitchFamily="34" charset="-120"/>
              </a:rPr>
              <a:t>M2A M2E</a:t>
            </a:r>
            <a:endParaRPr lang="en-US" sz="1400" dirty="0"/>
          </a:p>
        </p:txBody>
      </p:sp>
      <p:sp>
        <p:nvSpPr>
          <p:cNvPr id="20" name="Text 18"/>
          <p:cNvSpPr txBox="1"/>
          <p:nvPr/>
        </p:nvSpPr>
        <p:spPr>
          <a:xfrm>
            <a:off x="7415784" y="2697480"/>
            <a:ext cx="1920240" cy="548640"/>
          </a:xfrm>
          <a:prstGeom prst="rect">
            <a:avLst/>
          </a:prstGeom>
          <a:noFill/>
          <a:ln/>
        </p:spPr>
        <p:txBody>
          <a:bodyPr wrap="square" lIns="0" tIns="0" rIns="0" bIns="0" rtlCol="0" anchor="t"/>
          <a:lstStyle/>
          <a:p>
            <a:pPr marL="0" indent="0" algn="ctr">
              <a:buNone/>
            </a:pPr>
            <a:r>
              <a:rPr lang="en-US" sz="1100" dirty="0" err="1">
                <a:solidFill>
                  <a:srgbClr val="5B6770"/>
                </a:solidFill>
                <a:latin typeface="Calibri" pitchFamily="34" charset="0"/>
                <a:ea typeface="Calibri" pitchFamily="34" charset="-122"/>
                <a:cs typeface="Calibri" pitchFamily="34" charset="-120"/>
              </a:rPr>
              <a:t>Lauréat</a:t>
            </a:r>
            <a:r>
              <a:rPr lang="en-US" sz="1100" dirty="0" err="1">
                <a:solidFill>
                  <a:srgbClr val="1F2933"/>
                </a:solidFill>
                <a:latin typeface="Calibri" pitchFamily="34" charset="0"/>
                <a:ea typeface="Calibri" pitchFamily="34" charset="-122"/>
                <a:cs typeface="Calibri" pitchFamily="34" charset="-120"/>
              </a:rPr>
              <a:t>∙e</a:t>
            </a:r>
            <a:r>
              <a:rPr lang="en-US" sz="1100" dirty="0" err="1">
                <a:solidFill>
                  <a:srgbClr val="5B6770"/>
                </a:solidFill>
                <a:latin typeface="Calibri" pitchFamily="34" charset="0"/>
                <a:ea typeface="Calibri" pitchFamily="34" charset="-122"/>
                <a:cs typeface="Calibri" pitchFamily="34" charset="-120"/>
              </a:rPr>
              <a:t>s</a:t>
            </a:r>
            <a:r>
              <a:rPr lang="en-US" sz="1100" dirty="0">
                <a:solidFill>
                  <a:srgbClr val="5B6770"/>
                </a:solidFill>
                <a:latin typeface="Calibri" pitchFamily="34" charset="0"/>
                <a:ea typeface="Calibri" pitchFamily="34" charset="-122"/>
                <a:cs typeface="Calibri" pitchFamily="34" charset="-120"/>
              </a:rPr>
              <a:t> CRPE 2026 – fonctionnaires stagiaires, 2 groupes</a:t>
            </a:r>
            <a:endParaRPr lang="en-US" sz="1100" dirty="0"/>
          </a:p>
        </p:txBody>
      </p:sp>
      <p:sp>
        <p:nvSpPr>
          <p:cNvPr id="21" name="Shape 19"/>
          <p:cNvSpPr/>
          <p:nvPr/>
        </p:nvSpPr>
        <p:spPr>
          <a:xfrm>
            <a:off x="9582912" y="1463040"/>
            <a:ext cx="2103120" cy="1828800"/>
          </a:xfrm>
          <a:prstGeom prst="roundRect">
            <a:avLst>
              <a:gd name="adj" fmla="val 6000"/>
            </a:avLst>
          </a:prstGeom>
          <a:solidFill>
            <a:srgbClr val="F4F8F9"/>
          </a:solidFill>
          <a:ln w="9525">
            <a:solidFill>
              <a:srgbClr val="D5E0E3"/>
            </a:solidFill>
            <a:prstDash val="solid"/>
          </a:ln>
        </p:spPr>
      </p:sp>
      <p:sp>
        <p:nvSpPr>
          <p:cNvPr id="22" name="Text 20"/>
          <p:cNvSpPr txBox="1"/>
          <p:nvPr/>
        </p:nvSpPr>
        <p:spPr>
          <a:xfrm>
            <a:off x="9582912" y="1600200"/>
            <a:ext cx="2103120" cy="777240"/>
          </a:xfrm>
          <a:prstGeom prst="rect">
            <a:avLst/>
          </a:prstGeom>
          <a:noFill/>
          <a:ln/>
        </p:spPr>
        <p:txBody>
          <a:bodyPr wrap="square" lIns="0" tIns="0" rIns="0" bIns="0" rtlCol="0" anchor="ctr"/>
          <a:lstStyle/>
          <a:p>
            <a:pPr marL="0" indent="0" algn="ctr">
              <a:buNone/>
            </a:pPr>
            <a:r>
              <a:rPr lang="en-US" sz="4000" b="1" dirty="0">
                <a:solidFill>
                  <a:srgbClr val="0F4C5C"/>
                </a:solidFill>
                <a:latin typeface="Cambria" pitchFamily="34" charset="0"/>
                <a:ea typeface="Cambria" pitchFamily="34" charset="-122"/>
                <a:cs typeface="Cambria" pitchFamily="34" charset="-120"/>
              </a:rPr>
              <a:t>64</a:t>
            </a:r>
            <a:endParaRPr lang="en-US" sz="4000" dirty="0"/>
          </a:p>
        </p:txBody>
      </p:sp>
      <p:sp>
        <p:nvSpPr>
          <p:cNvPr id="23" name="Text 21"/>
          <p:cNvSpPr txBox="1"/>
          <p:nvPr/>
        </p:nvSpPr>
        <p:spPr>
          <a:xfrm>
            <a:off x="9674352" y="2377440"/>
            <a:ext cx="1920240" cy="320040"/>
          </a:xfrm>
          <a:prstGeom prst="rect">
            <a:avLst/>
          </a:prstGeom>
          <a:noFill/>
          <a:ln/>
        </p:spPr>
        <p:txBody>
          <a:bodyPr wrap="square" lIns="0" tIns="0" rIns="0" bIns="0" rtlCol="0" anchor="ctr"/>
          <a:lstStyle/>
          <a:p>
            <a:pPr marL="0" indent="0" algn="ctr">
              <a:buNone/>
            </a:pPr>
            <a:r>
              <a:rPr lang="en-US" sz="1400" b="1" dirty="0">
                <a:solidFill>
                  <a:srgbClr val="1F2933"/>
                </a:solidFill>
                <a:latin typeface="Calibri" pitchFamily="34" charset="0"/>
                <a:ea typeface="Calibri" pitchFamily="34" charset="-122"/>
                <a:cs typeface="Calibri" pitchFamily="34" charset="-120"/>
              </a:rPr>
              <a:t>DIU</a:t>
            </a:r>
            <a:endParaRPr lang="en-US" sz="1400" dirty="0"/>
          </a:p>
        </p:txBody>
      </p:sp>
      <p:sp>
        <p:nvSpPr>
          <p:cNvPr id="24" name="Text 22"/>
          <p:cNvSpPr txBox="1"/>
          <p:nvPr/>
        </p:nvSpPr>
        <p:spPr>
          <a:xfrm>
            <a:off x="9674352" y="2697480"/>
            <a:ext cx="1920240" cy="548640"/>
          </a:xfrm>
          <a:prstGeom prst="rect">
            <a:avLst/>
          </a:prstGeom>
          <a:noFill/>
          <a:ln/>
        </p:spPr>
        <p:txBody>
          <a:bodyPr wrap="square" lIns="0" tIns="0" rIns="0" bIns="0" rtlCol="0" anchor="t"/>
          <a:lstStyle/>
          <a:p>
            <a:pPr marL="0" indent="0" algn="ctr">
              <a:buNone/>
            </a:pPr>
            <a:r>
              <a:rPr lang="en-US" sz="1100" dirty="0" err="1">
                <a:solidFill>
                  <a:srgbClr val="5B6770"/>
                </a:solidFill>
                <a:latin typeface="Calibri" pitchFamily="34" charset="0"/>
                <a:ea typeface="Calibri" pitchFamily="34" charset="-122"/>
                <a:cs typeface="Calibri" pitchFamily="34" charset="-120"/>
              </a:rPr>
              <a:t>Professeur</a:t>
            </a:r>
            <a:r>
              <a:rPr lang="en-US" sz="1100" dirty="0" err="1">
                <a:solidFill>
                  <a:srgbClr val="1F2933"/>
                </a:solidFill>
                <a:latin typeface="Calibri" pitchFamily="34" charset="0"/>
                <a:ea typeface="Calibri" pitchFamily="34" charset="-122"/>
                <a:cs typeface="Calibri" pitchFamily="34" charset="-120"/>
              </a:rPr>
              <a:t>∙e</a:t>
            </a:r>
            <a:r>
              <a:rPr lang="en-US" sz="1100" dirty="0" err="1">
                <a:solidFill>
                  <a:srgbClr val="5B6770"/>
                </a:solidFill>
                <a:latin typeface="Calibri" pitchFamily="34" charset="0"/>
                <a:ea typeface="Calibri" pitchFamily="34" charset="-122"/>
                <a:cs typeface="Calibri" pitchFamily="34" charset="-120"/>
              </a:rPr>
              <a:t>s</a:t>
            </a:r>
            <a:r>
              <a:rPr lang="en-US" sz="1100" dirty="0">
                <a:solidFill>
                  <a:srgbClr val="5B6770"/>
                </a:solidFill>
                <a:latin typeface="Calibri" pitchFamily="34" charset="0"/>
                <a:ea typeface="Calibri" pitchFamily="34" charset="-122"/>
                <a:cs typeface="Calibri" pitchFamily="34" charset="-120"/>
              </a:rPr>
              <a:t> des écoles stagiaires à mi-temps, 2 groupes</a:t>
            </a:r>
            <a:endParaRPr lang="en-US" sz="1100" dirty="0"/>
          </a:p>
        </p:txBody>
      </p:sp>
      <p:sp>
        <p:nvSpPr>
          <p:cNvPr id="25" name="Shape 23"/>
          <p:cNvSpPr/>
          <p:nvPr/>
        </p:nvSpPr>
        <p:spPr>
          <a:xfrm>
            <a:off x="548640" y="3749040"/>
            <a:ext cx="11064240" cy="2286000"/>
          </a:xfrm>
          <a:prstGeom prst="roundRect">
            <a:avLst>
              <a:gd name="adj" fmla="val 4800"/>
            </a:avLst>
          </a:prstGeom>
          <a:solidFill>
            <a:srgbClr val="E6F0F2"/>
          </a:solidFill>
          <a:ln w="9525">
            <a:solidFill>
              <a:srgbClr val="D5E0E3"/>
            </a:solidFill>
            <a:prstDash val="solid"/>
          </a:ln>
        </p:spPr>
      </p:sp>
      <p:sp>
        <p:nvSpPr>
          <p:cNvPr id="26" name="Text 24"/>
          <p:cNvSpPr txBox="1"/>
          <p:nvPr/>
        </p:nvSpPr>
        <p:spPr>
          <a:xfrm>
            <a:off x="822960" y="3931920"/>
            <a:ext cx="10515600" cy="457200"/>
          </a:xfrm>
          <a:prstGeom prst="rect">
            <a:avLst/>
          </a:prstGeom>
          <a:noFill/>
          <a:ln/>
        </p:spPr>
        <p:txBody>
          <a:bodyPr wrap="square" lIns="0" tIns="0" rIns="0" bIns="0" rtlCol="0" anchor="t"/>
          <a:lstStyle/>
          <a:p>
            <a:pPr marL="0" indent="0">
              <a:buNone/>
            </a:pPr>
            <a:r>
              <a:rPr lang="en-US" sz="2000" b="1" dirty="0">
                <a:solidFill>
                  <a:srgbClr val="0F4C5C"/>
                </a:solidFill>
                <a:latin typeface="Calibri" pitchFamily="34" charset="0"/>
                <a:ea typeface="Calibri" pitchFamily="34" charset="-122"/>
                <a:cs typeface="Calibri" pitchFamily="34" charset="-120"/>
              </a:rPr>
              <a:t>Environ 270 étudiant·e·s et stagiaires du 1er degré encadré·e·s sur le site</a:t>
            </a:r>
            <a:endParaRPr lang="en-US" sz="2000" dirty="0"/>
          </a:p>
        </p:txBody>
      </p:sp>
      <p:sp>
        <p:nvSpPr>
          <p:cNvPr id="27" name="Text 25"/>
          <p:cNvSpPr txBox="1"/>
          <p:nvPr/>
        </p:nvSpPr>
        <p:spPr>
          <a:xfrm>
            <a:off x="822960" y="4434840"/>
            <a:ext cx="10515600" cy="1554480"/>
          </a:xfrm>
          <a:prstGeom prst="rect">
            <a:avLst/>
          </a:prstGeom>
          <a:noFill/>
          <a:ln/>
        </p:spPr>
        <p:txBody>
          <a:bodyPr wrap="square" lIns="25400" tIns="50800" rIns="50800" bIns="25400" rtlCol="0" anchor="t"/>
          <a:lstStyle/>
          <a:p>
            <a:pPr marL="177800" indent="-1778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Aussi sur le site : des </a:t>
            </a:r>
            <a:r>
              <a:rPr lang="en-US" sz="1300" dirty="0" err="1">
                <a:solidFill>
                  <a:srgbClr val="1F2933"/>
                </a:solidFill>
                <a:latin typeface="Calibri" pitchFamily="34" charset="0"/>
                <a:ea typeface="Calibri" pitchFamily="34" charset="-122"/>
                <a:cs typeface="Calibri" pitchFamily="34" charset="-120"/>
              </a:rPr>
              <a:t>étudiant·es</a:t>
            </a:r>
            <a:r>
              <a:rPr lang="en-US" sz="1300" dirty="0">
                <a:solidFill>
                  <a:srgbClr val="1F2933"/>
                </a:solidFill>
                <a:latin typeface="Calibri" pitchFamily="34" charset="0"/>
                <a:ea typeface="Calibri" pitchFamily="34" charset="-122"/>
                <a:cs typeface="Calibri" pitchFamily="34" charset="-120"/>
              </a:rPr>
              <a:t> d'autres parcours du second degré</a:t>
            </a:r>
            <a:endParaRPr lang="en-US" sz="1300" dirty="0"/>
          </a:p>
          <a:p>
            <a:pPr marL="177800" indent="-1778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Vous êtes la promotion la plus nombreuse du site : 78 </a:t>
            </a:r>
            <a:r>
              <a:rPr lang="en-US" sz="1300" dirty="0" err="1">
                <a:solidFill>
                  <a:srgbClr val="1F2933"/>
                </a:solidFill>
                <a:latin typeface="Calibri" pitchFamily="34" charset="0"/>
                <a:ea typeface="Calibri" pitchFamily="34" charset="-122"/>
                <a:cs typeface="Calibri" pitchFamily="34" charset="-120"/>
              </a:rPr>
              <a:t>étudiant·es</a:t>
            </a:r>
            <a:r>
              <a:rPr lang="en-US" sz="1300" dirty="0">
                <a:solidFill>
                  <a:srgbClr val="1F2933"/>
                </a:solidFill>
                <a:latin typeface="Calibri" pitchFamily="34" charset="0"/>
                <a:ea typeface="Calibri" pitchFamily="34" charset="-122"/>
                <a:cs typeface="Calibri" pitchFamily="34" charset="-120"/>
              </a:rPr>
              <a:t> </a:t>
            </a:r>
            <a:r>
              <a:rPr lang="en-US" sz="1300" dirty="0" err="1">
                <a:solidFill>
                  <a:srgbClr val="1F2933"/>
                </a:solidFill>
                <a:latin typeface="Calibri" pitchFamily="34" charset="0"/>
                <a:ea typeface="Calibri" pitchFamily="34" charset="-122"/>
                <a:cs typeface="Calibri" pitchFamily="34" charset="-120"/>
              </a:rPr>
              <a:t>non-lauréat·es</a:t>
            </a:r>
            <a:r>
              <a:rPr lang="en-US" sz="1300" dirty="0">
                <a:solidFill>
                  <a:srgbClr val="1F2933"/>
                </a:solidFill>
                <a:latin typeface="Calibri" pitchFamily="34" charset="0"/>
                <a:ea typeface="Calibri" pitchFamily="34" charset="-122"/>
                <a:cs typeface="Calibri" pitchFamily="34" charset="-120"/>
              </a:rPr>
              <a:t> en M2, </a:t>
            </a:r>
            <a:r>
              <a:rPr lang="en-US" sz="1300" dirty="0" err="1">
                <a:solidFill>
                  <a:srgbClr val="1F2933"/>
                </a:solidFill>
                <a:latin typeface="Calibri" pitchFamily="34" charset="0"/>
                <a:ea typeface="Calibri" pitchFamily="34" charset="-122"/>
                <a:cs typeface="Calibri" pitchFamily="34" charset="-120"/>
              </a:rPr>
              <a:t>réparti</a:t>
            </a:r>
            <a:r>
              <a:rPr lang="en-US" sz="1200" dirty="0" err="1">
                <a:solidFill>
                  <a:srgbClr val="1F2933"/>
                </a:solidFill>
                <a:latin typeface="Calibri" pitchFamily="34" charset="0"/>
                <a:ea typeface="Calibri" pitchFamily="34" charset="-122"/>
                <a:cs typeface="Calibri" pitchFamily="34" charset="-120"/>
              </a:rPr>
              <a:t>∙e</a:t>
            </a:r>
            <a:r>
              <a:rPr lang="en-US" sz="1300" dirty="0" err="1">
                <a:solidFill>
                  <a:srgbClr val="1F2933"/>
                </a:solidFill>
                <a:latin typeface="Calibri" pitchFamily="34" charset="0"/>
                <a:ea typeface="Calibri" pitchFamily="34" charset="-122"/>
                <a:cs typeface="Calibri" pitchFamily="34" charset="-120"/>
              </a:rPr>
              <a:t>s</a:t>
            </a:r>
            <a:r>
              <a:rPr lang="en-US" sz="1300" dirty="0">
                <a:solidFill>
                  <a:srgbClr val="1F2933"/>
                </a:solidFill>
                <a:latin typeface="Calibri" pitchFamily="34" charset="0"/>
                <a:ea typeface="Calibri" pitchFamily="34" charset="-122"/>
                <a:cs typeface="Calibri" pitchFamily="34" charset="-120"/>
              </a:rPr>
              <a:t> en deux groupes</a:t>
            </a:r>
            <a:endParaRPr lang="en-US" sz="1300" dirty="0"/>
          </a:p>
          <a:p>
            <a:pPr marL="177800" indent="-1778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Les M2A (</a:t>
            </a:r>
            <a:r>
              <a:rPr lang="en-US" sz="1300" dirty="0" err="1">
                <a:solidFill>
                  <a:srgbClr val="1F2933"/>
                </a:solidFill>
                <a:latin typeface="Calibri" pitchFamily="34" charset="0"/>
                <a:ea typeface="Calibri" pitchFamily="34" charset="-122"/>
                <a:cs typeface="Calibri" pitchFamily="34" charset="-120"/>
              </a:rPr>
              <a:t>lauréat·es</a:t>
            </a:r>
            <a:r>
              <a:rPr lang="en-US" sz="1300" dirty="0">
                <a:solidFill>
                  <a:srgbClr val="1F2933"/>
                </a:solidFill>
                <a:latin typeface="Calibri" pitchFamily="34" charset="0"/>
                <a:ea typeface="Calibri" pitchFamily="34" charset="-122"/>
                <a:cs typeface="Calibri" pitchFamily="34" charset="-120"/>
              </a:rPr>
              <a:t> 2026) suivent une formation distincte, </a:t>
            </a:r>
            <a:r>
              <a:rPr lang="en-US" sz="1300" dirty="0" err="1">
                <a:solidFill>
                  <a:srgbClr val="1F2933"/>
                </a:solidFill>
                <a:latin typeface="Calibri" pitchFamily="34" charset="0"/>
                <a:ea typeface="Calibri" pitchFamily="34" charset="-122"/>
                <a:cs typeface="Calibri" pitchFamily="34" charset="-120"/>
              </a:rPr>
              <a:t>en</a:t>
            </a:r>
            <a:r>
              <a:rPr lang="en-US" sz="1300" dirty="0">
                <a:solidFill>
                  <a:srgbClr val="1F2933"/>
                </a:solidFill>
                <a:latin typeface="Calibri" pitchFamily="34" charset="0"/>
                <a:ea typeface="Calibri" pitchFamily="34" charset="-122"/>
                <a:cs typeface="Calibri" pitchFamily="34" charset="-120"/>
              </a:rPr>
              <a:t> </a:t>
            </a:r>
            <a:r>
              <a:rPr lang="en-US" sz="1300" dirty="0" err="1">
                <a:solidFill>
                  <a:srgbClr val="1F2933"/>
                </a:solidFill>
                <a:latin typeface="Calibri" pitchFamily="34" charset="0"/>
                <a:ea typeface="Calibri" pitchFamily="34" charset="-122"/>
                <a:cs typeface="Calibri" pitchFamily="34" charset="-120"/>
              </a:rPr>
              <a:t>responsabilité</a:t>
            </a:r>
            <a:r>
              <a:rPr lang="en-US" sz="1300" dirty="0">
                <a:solidFill>
                  <a:srgbClr val="1F2933"/>
                </a:solidFill>
                <a:latin typeface="Calibri" pitchFamily="34" charset="0"/>
                <a:ea typeface="Calibri" pitchFamily="34" charset="-122"/>
                <a:cs typeface="Calibri" pitchFamily="34" charset="-120"/>
              </a:rPr>
              <a:t> </a:t>
            </a:r>
            <a:r>
              <a:rPr lang="en-US" sz="1300" dirty="0" err="1">
                <a:solidFill>
                  <a:srgbClr val="1F2933"/>
                </a:solidFill>
                <a:latin typeface="Calibri" pitchFamily="34" charset="0"/>
                <a:ea typeface="Calibri" pitchFamily="34" charset="-122"/>
                <a:cs typeface="Calibri" pitchFamily="34" charset="-120"/>
              </a:rPr>
              <a:t>en</a:t>
            </a:r>
            <a:r>
              <a:rPr lang="en-US" sz="1300" dirty="0">
                <a:solidFill>
                  <a:srgbClr val="1F2933"/>
                </a:solidFill>
                <a:latin typeface="Calibri" pitchFamily="34" charset="0"/>
                <a:ea typeface="Calibri" pitchFamily="34" charset="-122"/>
                <a:cs typeface="Calibri" pitchFamily="34" charset="-120"/>
              </a:rPr>
              <a:t> alternance à mi-temps en classe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 site de Croix-de-Pierre</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a:t>
            </a:r>
            <a:endParaRPr lang="en-US" sz="900" dirty="0"/>
          </a:p>
        </p:txBody>
      </p:sp>
      <p:sp>
        <p:nvSpPr>
          <p:cNvPr id="7" name="Shape 5"/>
          <p:cNvSpPr/>
          <p:nvPr/>
        </p:nvSpPr>
        <p:spPr>
          <a:xfrm>
            <a:off x="7772400" y="1371600"/>
            <a:ext cx="3840480" cy="1051560"/>
          </a:xfrm>
          <a:prstGeom prst="roundRect">
            <a:avLst>
              <a:gd name="adj" fmla="val 10435"/>
            </a:avLst>
          </a:prstGeom>
          <a:solidFill>
            <a:srgbClr val="F4F8F9"/>
          </a:solidFill>
          <a:ln w="9525">
            <a:solidFill>
              <a:srgbClr val="D5E0E3"/>
            </a:solidFill>
            <a:prstDash val="solid"/>
          </a:ln>
        </p:spPr>
      </p:sp>
      <p:sp>
        <p:nvSpPr>
          <p:cNvPr id="8" name="Text 6"/>
          <p:cNvSpPr txBox="1"/>
          <p:nvPr/>
        </p:nvSpPr>
        <p:spPr>
          <a:xfrm>
            <a:off x="8046720" y="1508760"/>
            <a:ext cx="3383280" cy="41148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Amphis</a:t>
            </a:r>
            <a:endParaRPr lang="en-US" sz="1800" dirty="0"/>
          </a:p>
        </p:txBody>
      </p:sp>
      <p:sp>
        <p:nvSpPr>
          <p:cNvPr id="9" name="Text 7"/>
          <p:cNvSpPr txBox="1"/>
          <p:nvPr/>
        </p:nvSpPr>
        <p:spPr>
          <a:xfrm>
            <a:off x="8046720" y="1920240"/>
            <a:ext cx="3383280" cy="36576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Montaigne et Dolto</a:t>
            </a:r>
            <a:endParaRPr lang="en-US" sz="1300" dirty="0"/>
          </a:p>
        </p:txBody>
      </p:sp>
      <p:sp>
        <p:nvSpPr>
          <p:cNvPr id="10" name="Shape 8"/>
          <p:cNvSpPr/>
          <p:nvPr/>
        </p:nvSpPr>
        <p:spPr>
          <a:xfrm>
            <a:off x="7772400" y="2578608"/>
            <a:ext cx="3840480" cy="1051560"/>
          </a:xfrm>
          <a:prstGeom prst="roundRect">
            <a:avLst>
              <a:gd name="adj" fmla="val 10435"/>
            </a:avLst>
          </a:prstGeom>
          <a:solidFill>
            <a:srgbClr val="F4F8F9"/>
          </a:solidFill>
          <a:ln w="9525">
            <a:solidFill>
              <a:srgbClr val="D5E0E3"/>
            </a:solidFill>
            <a:prstDash val="solid"/>
          </a:ln>
        </p:spPr>
      </p:sp>
      <p:sp>
        <p:nvSpPr>
          <p:cNvPr id="11" name="Text 9"/>
          <p:cNvSpPr txBox="1"/>
          <p:nvPr/>
        </p:nvSpPr>
        <p:spPr>
          <a:xfrm>
            <a:off x="8046720" y="2715768"/>
            <a:ext cx="3383280" cy="41148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Bâtiments</a:t>
            </a:r>
            <a:endParaRPr lang="en-US" sz="1800" dirty="0"/>
          </a:p>
        </p:txBody>
      </p:sp>
      <p:sp>
        <p:nvSpPr>
          <p:cNvPr id="12" name="Text 10"/>
          <p:cNvSpPr txBox="1"/>
          <p:nvPr/>
        </p:nvSpPr>
        <p:spPr>
          <a:xfrm>
            <a:off x="8046720" y="3127248"/>
            <a:ext cx="3383280" cy="36576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A, B, C, D, E</a:t>
            </a:r>
            <a:endParaRPr lang="en-US" sz="1300" dirty="0"/>
          </a:p>
        </p:txBody>
      </p:sp>
      <p:sp>
        <p:nvSpPr>
          <p:cNvPr id="13" name="Shape 11"/>
          <p:cNvSpPr/>
          <p:nvPr/>
        </p:nvSpPr>
        <p:spPr>
          <a:xfrm>
            <a:off x="7772400" y="3785616"/>
            <a:ext cx="3840480" cy="1051560"/>
          </a:xfrm>
          <a:prstGeom prst="roundRect">
            <a:avLst>
              <a:gd name="adj" fmla="val 10435"/>
            </a:avLst>
          </a:prstGeom>
          <a:solidFill>
            <a:srgbClr val="F4F8F9"/>
          </a:solidFill>
          <a:ln w="9525">
            <a:solidFill>
              <a:srgbClr val="D5E0E3"/>
            </a:solidFill>
            <a:prstDash val="solid"/>
          </a:ln>
        </p:spPr>
      </p:sp>
      <p:sp>
        <p:nvSpPr>
          <p:cNvPr id="14" name="Text 12"/>
          <p:cNvSpPr txBox="1"/>
          <p:nvPr/>
        </p:nvSpPr>
        <p:spPr>
          <a:xfrm>
            <a:off x="8046720" y="3922776"/>
            <a:ext cx="3383280" cy="41148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Bibliothèque</a:t>
            </a:r>
            <a:endParaRPr lang="en-US" sz="1800" dirty="0"/>
          </a:p>
        </p:txBody>
      </p:sp>
      <p:sp>
        <p:nvSpPr>
          <p:cNvPr id="15" name="Text 13"/>
          <p:cNvSpPr txBox="1"/>
          <p:nvPr/>
        </p:nvSpPr>
        <p:spPr>
          <a:xfrm>
            <a:off x="8046720" y="4334256"/>
            <a:ext cx="3383280" cy="36576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et salles de travail</a:t>
            </a:r>
            <a:endParaRPr lang="en-US" sz="1300" dirty="0"/>
          </a:p>
        </p:txBody>
      </p:sp>
      <p:sp>
        <p:nvSpPr>
          <p:cNvPr id="16" name="Shape 14"/>
          <p:cNvSpPr/>
          <p:nvPr/>
        </p:nvSpPr>
        <p:spPr>
          <a:xfrm>
            <a:off x="7772400" y="4992624"/>
            <a:ext cx="3840480" cy="1051560"/>
          </a:xfrm>
          <a:prstGeom prst="roundRect">
            <a:avLst>
              <a:gd name="adj" fmla="val 10435"/>
            </a:avLst>
          </a:prstGeom>
          <a:solidFill>
            <a:srgbClr val="F4F8F9"/>
          </a:solidFill>
          <a:ln w="9525">
            <a:solidFill>
              <a:srgbClr val="D5E0E3"/>
            </a:solidFill>
            <a:prstDash val="solid"/>
          </a:ln>
        </p:spPr>
      </p:sp>
      <p:sp>
        <p:nvSpPr>
          <p:cNvPr id="17" name="Text 15"/>
          <p:cNvSpPr txBox="1"/>
          <p:nvPr/>
        </p:nvSpPr>
        <p:spPr>
          <a:xfrm>
            <a:off x="8046720" y="5129784"/>
            <a:ext cx="3383280" cy="41148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Gymnase</a:t>
            </a:r>
            <a:endParaRPr lang="en-US" sz="1800" dirty="0"/>
          </a:p>
        </p:txBody>
      </p:sp>
      <p:sp>
        <p:nvSpPr>
          <p:cNvPr id="18" name="Text 16"/>
          <p:cNvSpPr txBox="1"/>
          <p:nvPr/>
        </p:nvSpPr>
        <p:spPr>
          <a:xfrm>
            <a:off x="8046720" y="5541264"/>
            <a:ext cx="3383280" cy="36576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pour l'EPS</a:t>
            </a:r>
            <a:endParaRPr lang="en-US" sz="1300" dirty="0"/>
          </a:p>
        </p:txBody>
      </p:sp>
      <p:pic>
        <p:nvPicPr>
          <p:cNvPr id="20" name="Image 19">
            <a:extLst>
              <a:ext uri="{FF2B5EF4-FFF2-40B4-BE49-F238E27FC236}">
                <a16:creationId xmlns:a16="http://schemas.microsoft.com/office/drawing/2014/main" id="{BEEE5EC9-02FC-4C5C-9770-563D6F5CD8A7}"/>
              </a:ext>
            </a:extLst>
          </p:cNvPr>
          <p:cNvPicPr>
            <a:picLocks noChangeAspect="1"/>
          </p:cNvPicPr>
          <p:nvPr/>
        </p:nvPicPr>
        <p:blipFill>
          <a:blip r:embed="rId3"/>
          <a:stretch>
            <a:fillRect/>
          </a:stretch>
        </p:blipFill>
        <p:spPr>
          <a:xfrm>
            <a:off x="114535" y="1750578"/>
            <a:ext cx="7474985" cy="37591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2026 : une nouvelle formation des </a:t>
            </a:r>
            <a:r>
              <a:rPr lang="en-US" sz="3000" b="1" dirty="0" err="1">
                <a:solidFill>
                  <a:srgbClr val="0F4C5C"/>
                </a:solidFill>
                <a:latin typeface="Cambria" pitchFamily="34" charset="0"/>
                <a:ea typeface="Cambria" pitchFamily="34" charset="-122"/>
                <a:cs typeface="Cambria" pitchFamily="34" charset="-120"/>
              </a:rPr>
              <a:t>professeur·es</a:t>
            </a:r>
            <a:r>
              <a:rPr lang="en-US" sz="3000" b="1" dirty="0">
                <a:solidFill>
                  <a:srgbClr val="0F4C5C"/>
                </a:solidFill>
                <a:latin typeface="Cambria" pitchFamily="34" charset="0"/>
                <a:ea typeface="Cambria" pitchFamily="34" charset="-122"/>
                <a:cs typeface="Cambria" pitchFamily="34" charset="-120"/>
              </a:rPr>
              <a:t> des écoles</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Le concours est désormais placé en fin de licence (Bac+3) ; le master M2E forme des </a:t>
            </a:r>
            <a:r>
              <a:rPr lang="en-US" sz="1500" i="1" dirty="0" err="1">
                <a:solidFill>
                  <a:srgbClr val="5B6770"/>
                </a:solidFill>
                <a:latin typeface="Calibri" pitchFamily="34" charset="0"/>
                <a:ea typeface="Calibri" pitchFamily="34" charset="-122"/>
                <a:cs typeface="Calibri" pitchFamily="34" charset="-120"/>
              </a:rPr>
              <a:t>lauréat·es</a:t>
            </a:r>
            <a:r>
              <a:rPr lang="en-US" sz="1500" i="1" dirty="0">
                <a:solidFill>
                  <a:srgbClr val="5B6770"/>
                </a:solidFill>
                <a:latin typeface="Calibri" pitchFamily="34" charset="0"/>
                <a:ea typeface="Calibri" pitchFamily="34" charset="-122"/>
                <a:cs typeface="Calibri" pitchFamily="34" charset="-120"/>
              </a:rPr>
              <a:t>… et accueille des </a:t>
            </a:r>
            <a:r>
              <a:rPr lang="en-US" sz="1500" i="1" dirty="0" err="1">
                <a:solidFill>
                  <a:srgbClr val="5B6770"/>
                </a:solidFill>
                <a:latin typeface="Calibri" pitchFamily="34" charset="0"/>
                <a:ea typeface="Calibri" pitchFamily="34" charset="-122"/>
                <a:cs typeface="Calibri" pitchFamily="34" charset="-120"/>
              </a:rPr>
              <a:t>non-lauréat·es</a:t>
            </a:r>
            <a:r>
              <a:rPr lang="en-US" sz="1500" i="1" dirty="0">
                <a:solidFill>
                  <a:srgbClr val="5B6770"/>
                </a:solidFill>
                <a:latin typeface="Calibri" pitchFamily="34" charset="0"/>
                <a:ea typeface="Calibri" pitchFamily="34" charset="-122"/>
                <a:cs typeface="Calibri" pitchFamily="34" charset="-120"/>
              </a:rPr>
              <a:t>.</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7</a:t>
            </a:r>
            <a:endParaRPr lang="en-US" sz="900" dirty="0"/>
          </a:p>
        </p:txBody>
      </p:sp>
      <p:sp>
        <p:nvSpPr>
          <p:cNvPr id="6" name="Shape 4"/>
          <p:cNvSpPr/>
          <p:nvPr/>
        </p:nvSpPr>
        <p:spPr>
          <a:xfrm>
            <a:off x="548640" y="1691640"/>
            <a:ext cx="2103120" cy="4114800"/>
          </a:xfrm>
          <a:prstGeom prst="roundRect">
            <a:avLst>
              <a:gd name="adj" fmla="val 5217"/>
            </a:avLst>
          </a:prstGeom>
          <a:solidFill>
            <a:srgbClr val="F4F8F9"/>
          </a:solidFill>
          <a:ln w="9525">
            <a:solidFill>
              <a:srgbClr val="D5E0E3"/>
            </a:solidFill>
            <a:prstDash val="solid"/>
          </a:ln>
        </p:spPr>
      </p:sp>
      <p:sp>
        <p:nvSpPr>
          <p:cNvPr id="7" name="Shape 5"/>
          <p:cNvSpPr/>
          <p:nvPr/>
        </p:nvSpPr>
        <p:spPr>
          <a:xfrm>
            <a:off x="548640" y="1691640"/>
            <a:ext cx="2103120" cy="822960"/>
          </a:xfrm>
          <a:prstGeom prst="rect">
            <a:avLst/>
          </a:prstGeom>
          <a:solidFill>
            <a:srgbClr val="0F4C5C"/>
          </a:solidFill>
          <a:ln w="12700">
            <a:solidFill>
              <a:srgbClr val="0F4C5C"/>
            </a:solidFill>
            <a:prstDash val="solid"/>
          </a:ln>
        </p:spPr>
      </p:sp>
      <p:sp>
        <p:nvSpPr>
          <p:cNvPr id="8" name="Text 6"/>
          <p:cNvSpPr txBox="1"/>
          <p:nvPr/>
        </p:nvSpPr>
        <p:spPr>
          <a:xfrm>
            <a:off x="640080" y="1737360"/>
            <a:ext cx="192024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L1 → L3</a:t>
            </a:r>
            <a:endParaRPr lang="en-US" sz="2000" dirty="0"/>
          </a:p>
        </p:txBody>
      </p:sp>
      <p:sp>
        <p:nvSpPr>
          <p:cNvPr id="9" name="Text 7"/>
          <p:cNvSpPr txBox="1"/>
          <p:nvPr/>
        </p:nvSpPr>
        <p:spPr>
          <a:xfrm>
            <a:off x="640080" y="2148840"/>
            <a:ext cx="1920240" cy="320040"/>
          </a:xfrm>
          <a:prstGeom prst="rect">
            <a:avLst/>
          </a:prstGeom>
          <a:noFill/>
          <a:ln/>
        </p:spPr>
        <p:txBody>
          <a:bodyPr wrap="square" lIns="0" tIns="0" rIns="0" bIns="0" rtlCol="0" anchor="t"/>
          <a:lstStyle/>
          <a:p>
            <a:pPr marL="0" indent="0" algn="ctr">
              <a:buNone/>
            </a:pPr>
            <a:r>
              <a:rPr lang="en-US" sz="1100" dirty="0">
                <a:solidFill>
                  <a:srgbClr val="F0F5F6"/>
                </a:solidFill>
                <a:latin typeface="Calibri" pitchFamily="34" charset="0"/>
                <a:ea typeface="Calibri" pitchFamily="34" charset="-122"/>
                <a:cs typeface="Calibri" pitchFamily="34" charset="-120"/>
              </a:rPr>
              <a:t>Licence PE</a:t>
            </a:r>
            <a:endParaRPr lang="en-US" sz="1100" dirty="0"/>
          </a:p>
        </p:txBody>
      </p:sp>
      <p:sp>
        <p:nvSpPr>
          <p:cNvPr id="10" name="Text 8"/>
          <p:cNvSpPr txBox="1"/>
          <p:nvPr/>
        </p:nvSpPr>
        <p:spPr>
          <a:xfrm>
            <a:off x="685800" y="2651760"/>
            <a:ext cx="1828800" cy="822960"/>
          </a:xfrm>
          <a:prstGeom prst="rect">
            <a:avLst/>
          </a:prstGeom>
          <a:noFill/>
          <a:ln/>
        </p:spPr>
        <p:txBody>
          <a:bodyPr wrap="square" lIns="0" tIns="0" rIns="0" bIns="0" rtlCol="0" anchor="t"/>
          <a:lstStyle/>
          <a:p>
            <a:pPr marL="0" indent="0">
              <a:buNone/>
            </a:pPr>
            <a:r>
              <a:rPr lang="en-US" sz="1300" b="1" dirty="0">
                <a:solidFill>
                  <a:srgbClr val="0F4C5C"/>
                </a:solidFill>
                <a:latin typeface="Calibri" pitchFamily="34" charset="0"/>
                <a:ea typeface="Calibri" pitchFamily="34" charset="-122"/>
                <a:cs typeface="Calibri" pitchFamily="34" charset="-120"/>
              </a:rPr>
              <a:t>Licence Professorat des écoles (ou autre licence)</a:t>
            </a:r>
            <a:endParaRPr lang="en-US" sz="1300" dirty="0"/>
          </a:p>
        </p:txBody>
      </p:sp>
      <p:sp>
        <p:nvSpPr>
          <p:cNvPr id="11" name="Text 9"/>
          <p:cNvSpPr txBox="1"/>
          <p:nvPr/>
        </p:nvSpPr>
        <p:spPr>
          <a:xfrm>
            <a:off x="685800" y="3474720"/>
            <a:ext cx="1828800" cy="219456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3 ans ; préparation intégrée au concours en L3</a:t>
            </a:r>
            <a:endParaRPr lang="en-US" sz="1200" dirty="0"/>
          </a:p>
        </p:txBody>
      </p:sp>
      <p:sp>
        <p:nvSpPr>
          <p:cNvPr id="12" name="Shape 10"/>
          <p:cNvSpPr/>
          <p:nvPr/>
        </p:nvSpPr>
        <p:spPr>
          <a:xfrm>
            <a:off x="2807208" y="1691640"/>
            <a:ext cx="2103120" cy="4114800"/>
          </a:xfrm>
          <a:prstGeom prst="roundRect">
            <a:avLst>
              <a:gd name="adj" fmla="val 5217"/>
            </a:avLst>
          </a:prstGeom>
          <a:solidFill>
            <a:srgbClr val="F4F8F9"/>
          </a:solidFill>
          <a:ln w="9525">
            <a:solidFill>
              <a:srgbClr val="D5E0E3"/>
            </a:solidFill>
            <a:prstDash val="solid"/>
          </a:ln>
        </p:spPr>
      </p:sp>
      <p:sp>
        <p:nvSpPr>
          <p:cNvPr id="13" name="Shape 11"/>
          <p:cNvSpPr/>
          <p:nvPr/>
        </p:nvSpPr>
        <p:spPr>
          <a:xfrm>
            <a:off x="2807208" y="1691640"/>
            <a:ext cx="2103120" cy="822960"/>
          </a:xfrm>
          <a:prstGeom prst="rect">
            <a:avLst/>
          </a:prstGeom>
          <a:solidFill>
            <a:srgbClr val="0F4C5C"/>
          </a:solidFill>
          <a:ln w="12700">
            <a:solidFill>
              <a:srgbClr val="0F4C5C"/>
            </a:solidFill>
            <a:prstDash val="solid"/>
          </a:ln>
        </p:spPr>
      </p:sp>
      <p:sp>
        <p:nvSpPr>
          <p:cNvPr id="14" name="Text 12"/>
          <p:cNvSpPr txBox="1"/>
          <p:nvPr/>
        </p:nvSpPr>
        <p:spPr>
          <a:xfrm>
            <a:off x="2898648" y="1737360"/>
            <a:ext cx="192024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CRPE Bac+3</a:t>
            </a:r>
            <a:endParaRPr lang="en-US" sz="2000" dirty="0"/>
          </a:p>
        </p:txBody>
      </p:sp>
      <p:sp>
        <p:nvSpPr>
          <p:cNvPr id="15" name="Text 13"/>
          <p:cNvSpPr txBox="1"/>
          <p:nvPr/>
        </p:nvSpPr>
        <p:spPr>
          <a:xfrm>
            <a:off x="2898648" y="2148840"/>
            <a:ext cx="1920240" cy="320040"/>
          </a:xfrm>
          <a:prstGeom prst="rect">
            <a:avLst/>
          </a:prstGeom>
          <a:noFill/>
          <a:ln/>
        </p:spPr>
        <p:txBody>
          <a:bodyPr wrap="square" lIns="0" tIns="0" rIns="0" bIns="0" rtlCol="0" anchor="t"/>
          <a:lstStyle/>
          <a:p>
            <a:pPr marL="0" indent="0" algn="ctr">
              <a:buNone/>
            </a:pPr>
            <a:r>
              <a:rPr lang="en-US" sz="1100" dirty="0">
                <a:solidFill>
                  <a:srgbClr val="F0F5F6"/>
                </a:solidFill>
                <a:latin typeface="Calibri" pitchFamily="34" charset="0"/>
                <a:ea typeface="Calibri" pitchFamily="34" charset="-122"/>
                <a:cs typeface="Calibri" pitchFamily="34" charset="-120"/>
              </a:rPr>
              <a:t>fin de L3</a:t>
            </a:r>
            <a:endParaRPr lang="en-US" sz="1100" dirty="0"/>
          </a:p>
        </p:txBody>
      </p:sp>
      <p:sp>
        <p:nvSpPr>
          <p:cNvPr id="16" name="Text 14"/>
          <p:cNvSpPr txBox="1"/>
          <p:nvPr/>
        </p:nvSpPr>
        <p:spPr>
          <a:xfrm>
            <a:off x="2944368" y="2651760"/>
            <a:ext cx="1828800" cy="822960"/>
          </a:xfrm>
          <a:prstGeom prst="rect">
            <a:avLst/>
          </a:prstGeom>
          <a:noFill/>
          <a:ln/>
        </p:spPr>
        <p:txBody>
          <a:bodyPr wrap="square" lIns="0" tIns="0" rIns="0" bIns="0" rtlCol="0" anchor="t"/>
          <a:lstStyle/>
          <a:p>
            <a:pPr marL="0" indent="0">
              <a:buNone/>
            </a:pPr>
            <a:r>
              <a:rPr lang="en-US" sz="1300" b="1" dirty="0">
                <a:solidFill>
                  <a:srgbClr val="0F4C5C"/>
                </a:solidFill>
                <a:latin typeface="Calibri" pitchFamily="34" charset="0"/>
                <a:ea typeface="Calibri" pitchFamily="34" charset="-122"/>
                <a:cs typeface="Calibri" pitchFamily="34" charset="-120"/>
              </a:rPr>
              <a:t>Concours de recrutement des </a:t>
            </a:r>
            <a:r>
              <a:rPr lang="en-US" sz="1300" b="1" dirty="0" err="1">
                <a:solidFill>
                  <a:srgbClr val="0F4C5C"/>
                </a:solidFill>
                <a:latin typeface="Calibri" pitchFamily="34" charset="0"/>
                <a:ea typeface="Calibri" pitchFamily="34" charset="-122"/>
                <a:cs typeface="Calibri" pitchFamily="34" charset="-120"/>
              </a:rPr>
              <a:t>professeur·es</a:t>
            </a:r>
            <a:r>
              <a:rPr lang="en-US" sz="1300" b="1" dirty="0">
                <a:solidFill>
                  <a:srgbClr val="0F4C5C"/>
                </a:solidFill>
                <a:latin typeface="Calibri" pitchFamily="34" charset="0"/>
                <a:ea typeface="Calibri" pitchFamily="34" charset="-122"/>
                <a:cs typeface="Calibri" pitchFamily="34" charset="-120"/>
              </a:rPr>
              <a:t> des écoles</a:t>
            </a:r>
            <a:endParaRPr lang="en-US" sz="1300" dirty="0"/>
          </a:p>
        </p:txBody>
      </p:sp>
      <p:sp>
        <p:nvSpPr>
          <p:cNvPr id="17" name="Text 15"/>
          <p:cNvSpPr txBox="1"/>
          <p:nvPr/>
        </p:nvSpPr>
        <p:spPr>
          <a:xfrm>
            <a:off x="2944368" y="3474720"/>
            <a:ext cx="1828800" cy="219456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Première session en 2026</a:t>
            </a:r>
            <a:endParaRPr lang="en-US" sz="1200" dirty="0"/>
          </a:p>
        </p:txBody>
      </p:sp>
      <p:sp>
        <p:nvSpPr>
          <p:cNvPr id="18" name="Shape 16"/>
          <p:cNvSpPr/>
          <p:nvPr/>
        </p:nvSpPr>
        <p:spPr>
          <a:xfrm>
            <a:off x="5065776" y="1691640"/>
            <a:ext cx="2103120" cy="4114800"/>
          </a:xfrm>
          <a:prstGeom prst="roundRect">
            <a:avLst>
              <a:gd name="adj" fmla="val 5217"/>
            </a:avLst>
          </a:prstGeom>
          <a:solidFill>
            <a:srgbClr val="F4F8F9"/>
          </a:solidFill>
          <a:ln w="9525">
            <a:solidFill>
              <a:srgbClr val="D5E0E3"/>
            </a:solidFill>
            <a:prstDash val="solid"/>
          </a:ln>
        </p:spPr>
      </p:sp>
      <p:sp>
        <p:nvSpPr>
          <p:cNvPr id="19" name="Shape 17"/>
          <p:cNvSpPr/>
          <p:nvPr/>
        </p:nvSpPr>
        <p:spPr>
          <a:xfrm>
            <a:off x="5065776" y="1691640"/>
            <a:ext cx="2103120" cy="822960"/>
          </a:xfrm>
          <a:prstGeom prst="rect">
            <a:avLst/>
          </a:prstGeom>
          <a:solidFill>
            <a:srgbClr val="0F4C5C"/>
          </a:solidFill>
          <a:ln w="12700">
            <a:solidFill>
              <a:srgbClr val="0F4C5C"/>
            </a:solidFill>
            <a:prstDash val="solid"/>
          </a:ln>
        </p:spPr>
      </p:sp>
      <p:sp>
        <p:nvSpPr>
          <p:cNvPr id="20" name="Text 18"/>
          <p:cNvSpPr txBox="1"/>
          <p:nvPr/>
        </p:nvSpPr>
        <p:spPr>
          <a:xfrm>
            <a:off x="5157216" y="1737360"/>
            <a:ext cx="192024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M1 M2E</a:t>
            </a:r>
            <a:endParaRPr lang="en-US" sz="2000" dirty="0"/>
          </a:p>
        </p:txBody>
      </p:sp>
      <p:sp>
        <p:nvSpPr>
          <p:cNvPr id="21" name="Text 19"/>
          <p:cNvSpPr txBox="1"/>
          <p:nvPr/>
        </p:nvSpPr>
        <p:spPr>
          <a:xfrm>
            <a:off x="5157216" y="2148840"/>
            <a:ext cx="1920240" cy="320040"/>
          </a:xfrm>
          <a:prstGeom prst="rect">
            <a:avLst/>
          </a:prstGeom>
          <a:noFill/>
          <a:ln/>
        </p:spPr>
        <p:txBody>
          <a:bodyPr wrap="square" lIns="0" tIns="0" rIns="0" bIns="0" rtlCol="0" anchor="t"/>
          <a:lstStyle/>
          <a:p>
            <a:pPr marL="0" indent="0" algn="ctr">
              <a:buNone/>
            </a:pPr>
            <a:r>
              <a:rPr lang="en-US" sz="1100" dirty="0">
                <a:solidFill>
                  <a:srgbClr val="F0F5F6"/>
                </a:solidFill>
                <a:latin typeface="Calibri" pitchFamily="34" charset="0"/>
                <a:ea typeface="Calibri" pitchFamily="34" charset="-122"/>
                <a:cs typeface="Calibri" pitchFamily="34" charset="-120"/>
              </a:rPr>
              <a:t>2026-2027</a:t>
            </a:r>
            <a:endParaRPr lang="en-US" sz="1100" dirty="0"/>
          </a:p>
        </p:txBody>
      </p:sp>
      <p:sp>
        <p:nvSpPr>
          <p:cNvPr id="22" name="Text 20"/>
          <p:cNvSpPr txBox="1"/>
          <p:nvPr/>
        </p:nvSpPr>
        <p:spPr>
          <a:xfrm>
            <a:off x="5202936" y="2651760"/>
            <a:ext cx="1828800" cy="822960"/>
          </a:xfrm>
          <a:prstGeom prst="rect">
            <a:avLst/>
          </a:prstGeom>
          <a:noFill/>
          <a:ln/>
        </p:spPr>
        <p:txBody>
          <a:bodyPr wrap="square" lIns="0" tIns="0" rIns="0" bIns="0" rtlCol="0" anchor="t"/>
          <a:lstStyle/>
          <a:p>
            <a:pPr marL="0" indent="0">
              <a:buNone/>
            </a:pPr>
            <a:r>
              <a:rPr lang="en-US" sz="1300" b="1" dirty="0">
                <a:solidFill>
                  <a:srgbClr val="0F4C5C"/>
                </a:solidFill>
                <a:latin typeface="Calibri" pitchFamily="34" charset="0"/>
                <a:ea typeface="Calibri" pitchFamily="34" charset="-122"/>
                <a:cs typeface="Calibri" pitchFamily="34" charset="-120"/>
              </a:rPr>
              <a:t>Master Enseignement et Éducation</a:t>
            </a:r>
            <a:endParaRPr lang="en-US" sz="1300" dirty="0"/>
          </a:p>
        </p:txBody>
      </p:sp>
      <p:sp>
        <p:nvSpPr>
          <p:cNvPr id="23" name="Text 21"/>
          <p:cNvSpPr txBox="1"/>
          <p:nvPr/>
        </p:nvSpPr>
        <p:spPr>
          <a:xfrm>
            <a:off x="5202936" y="3474720"/>
            <a:ext cx="1828800" cy="2194560"/>
          </a:xfrm>
          <a:prstGeom prst="rect">
            <a:avLst/>
          </a:prstGeom>
          <a:noFill/>
          <a:ln/>
        </p:spPr>
        <p:txBody>
          <a:bodyPr wrap="square" lIns="0" tIns="0" rIns="0" bIns="0" rtlCol="0" anchor="t"/>
          <a:lstStyle/>
          <a:p>
            <a:pPr marL="0" indent="0">
              <a:buNone/>
            </a:pPr>
            <a:r>
              <a:rPr lang="en-US" sz="1200" dirty="0" err="1">
                <a:solidFill>
                  <a:srgbClr val="1F2933"/>
                </a:solidFill>
                <a:latin typeface="Calibri" pitchFamily="34" charset="0"/>
                <a:ea typeface="Calibri" pitchFamily="34" charset="-122"/>
                <a:cs typeface="Calibri" pitchFamily="34" charset="-120"/>
              </a:rPr>
              <a:t>Lauréat·es</a:t>
            </a:r>
            <a:r>
              <a:rPr lang="en-US" sz="1200" dirty="0">
                <a:solidFill>
                  <a:srgbClr val="1F2933"/>
                </a:solidFill>
                <a:latin typeface="Calibri" pitchFamily="34" charset="0"/>
                <a:ea typeface="Calibri" pitchFamily="34" charset="-122"/>
                <a:cs typeface="Calibri" pitchFamily="34" charset="-120"/>
              </a:rPr>
              <a:t> : élèves fonctionnaires </a:t>
            </a:r>
            <a:r>
              <a:rPr lang="en-US" sz="1200" dirty="0" err="1">
                <a:solidFill>
                  <a:srgbClr val="1F2933"/>
                </a:solidFill>
                <a:latin typeface="Calibri" pitchFamily="34" charset="0"/>
                <a:ea typeface="Calibri" pitchFamily="34" charset="-122"/>
                <a:cs typeface="Calibri" pitchFamily="34" charset="-120"/>
              </a:rPr>
              <a:t>rémunéré·es</a:t>
            </a:r>
            <a:r>
              <a:rPr lang="en-US" sz="1200" dirty="0">
                <a:solidFill>
                  <a:srgbClr val="1F2933"/>
                </a:solidFill>
                <a:latin typeface="Calibri" pitchFamily="34" charset="0"/>
                <a:ea typeface="Calibri" pitchFamily="34" charset="-122"/>
                <a:cs typeface="Calibri" pitchFamily="34" charset="-120"/>
              </a:rPr>
              <a:t> · </a:t>
            </a:r>
            <a:r>
              <a:rPr lang="en-US" sz="1200" dirty="0" err="1">
                <a:solidFill>
                  <a:srgbClr val="1F2933"/>
                </a:solidFill>
                <a:latin typeface="Calibri" pitchFamily="34" charset="0"/>
                <a:ea typeface="Calibri" pitchFamily="34" charset="-122"/>
                <a:cs typeface="Calibri" pitchFamily="34" charset="-120"/>
              </a:rPr>
              <a:t>Non-lauréat·es</a:t>
            </a:r>
            <a:r>
              <a:rPr lang="en-US" sz="1200" dirty="0">
                <a:solidFill>
                  <a:srgbClr val="1F2933"/>
                </a:solidFill>
                <a:latin typeface="Calibri" pitchFamily="34" charset="0"/>
                <a:ea typeface="Calibri" pitchFamily="34" charset="-122"/>
                <a:cs typeface="Calibri" pitchFamily="34" charset="-120"/>
              </a:rPr>
              <a:t> : </a:t>
            </a:r>
            <a:r>
              <a:rPr lang="en-US" sz="1200" dirty="0" err="1">
                <a:solidFill>
                  <a:srgbClr val="1F2933"/>
                </a:solidFill>
                <a:latin typeface="Calibri" pitchFamily="34" charset="0"/>
                <a:ea typeface="Calibri" pitchFamily="34" charset="-122"/>
                <a:cs typeface="Calibri" pitchFamily="34" charset="-120"/>
              </a:rPr>
              <a:t>étudiant·es</a:t>
            </a:r>
            <a:r>
              <a:rPr lang="en-US" sz="1200" dirty="0">
                <a:solidFill>
                  <a:srgbClr val="1F2933"/>
                </a:solidFill>
                <a:latin typeface="Calibri" pitchFamily="34" charset="0"/>
                <a:ea typeface="Calibri" pitchFamily="34" charset="-122"/>
                <a:cs typeface="Calibri" pitchFamily="34" charset="-120"/>
              </a:rPr>
              <a:t> + prépa concours</a:t>
            </a:r>
            <a:endParaRPr lang="en-US" sz="1200" dirty="0"/>
          </a:p>
        </p:txBody>
      </p:sp>
      <p:sp>
        <p:nvSpPr>
          <p:cNvPr id="24" name="Shape 22"/>
          <p:cNvSpPr/>
          <p:nvPr/>
        </p:nvSpPr>
        <p:spPr>
          <a:xfrm>
            <a:off x="7324344" y="1691640"/>
            <a:ext cx="2103120" cy="4114800"/>
          </a:xfrm>
          <a:prstGeom prst="roundRect">
            <a:avLst>
              <a:gd name="adj" fmla="val 5217"/>
            </a:avLst>
          </a:prstGeom>
          <a:solidFill>
            <a:srgbClr val="FDEEE3"/>
          </a:solidFill>
          <a:ln w="9525">
            <a:solidFill>
              <a:srgbClr val="E36414"/>
            </a:solidFill>
            <a:prstDash val="solid"/>
          </a:ln>
        </p:spPr>
      </p:sp>
      <p:sp>
        <p:nvSpPr>
          <p:cNvPr id="25" name="Shape 23"/>
          <p:cNvSpPr/>
          <p:nvPr/>
        </p:nvSpPr>
        <p:spPr>
          <a:xfrm>
            <a:off x="7324344" y="1691640"/>
            <a:ext cx="2103120" cy="822960"/>
          </a:xfrm>
          <a:prstGeom prst="rect">
            <a:avLst/>
          </a:prstGeom>
          <a:solidFill>
            <a:srgbClr val="E36414"/>
          </a:solidFill>
          <a:ln w="12700">
            <a:solidFill>
              <a:srgbClr val="E36414"/>
            </a:solidFill>
            <a:prstDash val="solid"/>
          </a:ln>
        </p:spPr>
      </p:sp>
      <p:sp>
        <p:nvSpPr>
          <p:cNvPr id="26" name="Text 24"/>
          <p:cNvSpPr txBox="1"/>
          <p:nvPr/>
        </p:nvSpPr>
        <p:spPr>
          <a:xfrm>
            <a:off x="7415784" y="1737360"/>
            <a:ext cx="192024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M2 M2E</a:t>
            </a:r>
            <a:endParaRPr lang="en-US" sz="2000" dirty="0"/>
          </a:p>
        </p:txBody>
      </p:sp>
      <p:sp>
        <p:nvSpPr>
          <p:cNvPr id="27" name="Text 25"/>
          <p:cNvSpPr txBox="1"/>
          <p:nvPr/>
        </p:nvSpPr>
        <p:spPr>
          <a:xfrm>
            <a:off x="7415784" y="2148840"/>
            <a:ext cx="1920240" cy="320040"/>
          </a:xfrm>
          <a:prstGeom prst="rect">
            <a:avLst/>
          </a:prstGeom>
          <a:noFill/>
          <a:ln/>
        </p:spPr>
        <p:txBody>
          <a:bodyPr wrap="square" lIns="0" tIns="0" rIns="0" bIns="0" rtlCol="0" anchor="t"/>
          <a:lstStyle/>
          <a:p>
            <a:pPr marL="0" indent="0" algn="ctr">
              <a:buNone/>
            </a:pPr>
            <a:r>
              <a:rPr lang="en-US" sz="1100" dirty="0">
                <a:solidFill>
                  <a:srgbClr val="F0F5F6"/>
                </a:solidFill>
                <a:latin typeface="Calibri" pitchFamily="34" charset="0"/>
                <a:ea typeface="Calibri" pitchFamily="34" charset="-122"/>
                <a:cs typeface="Calibri" pitchFamily="34" charset="-120"/>
              </a:rPr>
              <a:t>2026-2027</a:t>
            </a:r>
            <a:endParaRPr lang="en-US" sz="1100" dirty="0"/>
          </a:p>
        </p:txBody>
      </p:sp>
      <p:sp>
        <p:nvSpPr>
          <p:cNvPr id="28" name="Text 26"/>
          <p:cNvSpPr txBox="1"/>
          <p:nvPr/>
        </p:nvSpPr>
        <p:spPr>
          <a:xfrm>
            <a:off x="7461504" y="2651760"/>
            <a:ext cx="1828800" cy="822960"/>
          </a:xfrm>
          <a:prstGeom prst="rect">
            <a:avLst/>
          </a:prstGeom>
          <a:noFill/>
          <a:ln/>
        </p:spPr>
        <p:txBody>
          <a:bodyPr wrap="square" lIns="0" tIns="0" rIns="0" bIns="0" rtlCol="0" anchor="t"/>
          <a:lstStyle/>
          <a:p>
            <a:pPr marL="0" indent="0">
              <a:buNone/>
            </a:pPr>
            <a:r>
              <a:rPr lang="en-US" sz="1300" b="1" dirty="0">
                <a:solidFill>
                  <a:srgbClr val="E36414"/>
                </a:solidFill>
                <a:latin typeface="Calibri" pitchFamily="34" charset="0"/>
                <a:ea typeface="Calibri" pitchFamily="34" charset="-122"/>
                <a:cs typeface="Calibri" pitchFamily="34" charset="-120"/>
              </a:rPr>
              <a:t>Vous êtes ici</a:t>
            </a:r>
            <a:endParaRPr lang="en-US" sz="1300" dirty="0"/>
          </a:p>
        </p:txBody>
      </p:sp>
      <p:sp>
        <p:nvSpPr>
          <p:cNvPr id="29" name="Text 27"/>
          <p:cNvSpPr txBox="1"/>
          <p:nvPr/>
        </p:nvSpPr>
        <p:spPr>
          <a:xfrm>
            <a:off x="7461504" y="3474720"/>
            <a:ext cx="1828800" cy="2194560"/>
          </a:xfrm>
          <a:prstGeom prst="rect">
            <a:avLst/>
          </a:prstGeom>
          <a:noFill/>
          <a:ln/>
        </p:spPr>
        <p:txBody>
          <a:bodyPr wrap="square" lIns="0" tIns="0" rIns="0" bIns="0" rtlCol="0" anchor="t"/>
          <a:lstStyle/>
          <a:p>
            <a:pPr marL="0" indent="0">
              <a:buNone/>
            </a:pPr>
            <a:r>
              <a:rPr lang="en-US" sz="1200" dirty="0" err="1">
                <a:solidFill>
                  <a:srgbClr val="1F2933"/>
                </a:solidFill>
                <a:latin typeface="Calibri" pitchFamily="34" charset="0"/>
                <a:ea typeface="Calibri" pitchFamily="34" charset="-122"/>
                <a:cs typeface="Calibri" pitchFamily="34" charset="-120"/>
              </a:rPr>
              <a:t>Non-lauréat·es</a:t>
            </a:r>
            <a:r>
              <a:rPr lang="en-US" sz="1200" dirty="0">
                <a:solidFill>
                  <a:srgbClr val="1F2933"/>
                </a:solidFill>
                <a:latin typeface="Calibri" pitchFamily="34" charset="0"/>
                <a:ea typeface="Calibri" pitchFamily="34" charset="-122"/>
                <a:cs typeface="Calibri" pitchFamily="34" charset="-120"/>
              </a:rPr>
              <a:t> : </a:t>
            </a:r>
            <a:r>
              <a:rPr lang="en-US" sz="1200" dirty="0" err="1">
                <a:solidFill>
                  <a:srgbClr val="1F2933"/>
                </a:solidFill>
                <a:latin typeface="Calibri" pitchFamily="34" charset="0"/>
                <a:ea typeface="Calibri" pitchFamily="34" charset="-122"/>
                <a:cs typeface="Calibri" pitchFamily="34" charset="-120"/>
              </a:rPr>
              <a:t>étudiant·es</a:t>
            </a:r>
            <a:r>
              <a:rPr lang="en-US" sz="1200" dirty="0">
                <a:solidFill>
                  <a:srgbClr val="1F2933"/>
                </a:solidFill>
                <a:latin typeface="Calibri" pitchFamily="34" charset="0"/>
                <a:ea typeface="Calibri" pitchFamily="34" charset="-122"/>
                <a:cs typeface="Calibri" pitchFamily="34" charset="-120"/>
              </a:rPr>
              <a:t> + prépa concours, en vue de la session 2027</a:t>
            </a:r>
            <a:endParaRPr lang="en-US" sz="1200" dirty="0"/>
          </a:p>
        </p:txBody>
      </p:sp>
      <p:sp>
        <p:nvSpPr>
          <p:cNvPr id="30" name="Shape 28"/>
          <p:cNvSpPr/>
          <p:nvPr/>
        </p:nvSpPr>
        <p:spPr>
          <a:xfrm>
            <a:off x="9582912" y="1691640"/>
            <a:ext cx="2103120" cy="4114800"/>
          </a:xfrm>
          <a:prstGeom prst="roundRect">
            <a:avLst>
              <a:gd name="adj" fmla="val 5217"/>
            </a:avLst>
          </a:prstGeom>
          <a:solidFill>
            <a:srgbClr val="F4F8F9"/>
          </a:solidFill>
          <a:ln w="9525">
            <a:solidFill>
              <a:srgbClr val="D5E0E3"/>
            </a:solidFill>
            <a:prstDash val="solid"/>
          </a:ln>
        </p:spPr>
      </p:sp>
      <p:sp>
        <p:nvSpPr>
          <p:cNvPr id="31" name="Shape 29"/>
          <p:cNvSpPr/>
          <p:nvPr/>
        </p:nvSpPr>
        <p:spPr>
          <a:xfrm>
            <a:off x="9582912" y="1691640"/>
            <a:ext cx="2103120" cy="822960"/>
          </a:xfrm>
          <a:prstGeom prst="rect">
            <a:avLst/>
          </a:prstGeom>
          <a:solidFill>
            <a:srgbClr val="0F4C5C"/>
          </a:solidFill>
          <a:ln w="12700">
            <a:solidFill>
              <a:srgbClr val="0F4C5C"/>
            </a:solidFill>
            <a:prstDash val="solid"/>
          </a:ln>
        </p:spPr>
      </p:sp>
      <p:sp>
        <p:nvSpPr>
          <p:cNvPr id="32" name="Text 30"/>
          <p:cNvSpPr txBox="1"/>
          <p:nvPr/>
        </p:nvSpPr>
        <p:spPr>
          <a:xfrm>
            <a:off x="9674352" y="1737360"/>
            <a:ext cx="192024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Titularisation</a:t>
            </a:r>
            <a:endParaRPr lang="en-US" sz="2000" dirty="0"/>
          </a:p>
        </p:txBody>
      </p:sp>
      <p:sp>
        <p:nvSpPr>
          <p:cNvPr id="33" name="Text 31"/>
          <p:cNvSpPr txBox="1"/>
          <p:nvPr/>
        </p:nvSpPr>
        <p:spPr>
          <a:xfrm>
            <a:off x="9674352" y="2148840"/>
            <a:ext cx="1920240" cy="320040"/>
          </a:xfrm>
          <a:prstGeom prst="rect">
            <a:avLst/>
          </a:prstGeom>
          <a:noFill/>
          <a:ln/>
        </p:spPr>
        <p:txBody>
          <a:bodyPr wrap="square" lIns="0" tIns="0" rIns="0" bIns="0" rtlCol="0" anchor="t"/>
          <a:lstStyle/>
          <a:p>
            <a:pPr marL="0" indent="0" algn="ctr">
              <a:buNone/>
            </a:pPr>
            <a:r>
              <a:rPr lang="en-US" sz="1100" dirty="0">
                <a:solidFill>
                  <a:srgbClr val="F0F5F6"/>
                </a:solidFill>
                <a:latin typeface="Calibri" pitchFamily="34" charset="0"/>
                <a:ea typeface="Calibri" pitchFamily="34" charset="-122"/>
                <a:cs typeface="Calibri" pitchFamily="34" charset="-120"/>
              </a:rPr>
              <a:t>2028</a:t>
            </a:r>
            <a:endParaRPr lang="en-US" sz="1100" dirty="0"/>
          </a:p>
        </p:txBody>
      </p:sp>
      <p:sp>
        <p:nvSpPr>
          <p:cNvPr id="34" name="Text 32"/>
          <p:cNvSpPr txBox="1"/>
          <p:nvPr/>
        </p:nvSpPr>
        <p:spPr>
          <a:xfrm>
            <a:off x="9720072" y="2651760"/>
            <a:ext cx="1828800" cy="822960"/>
          </a:xfrm>
          <a:prstGeom prst="rect">
            <a:avLst/>
          </a:prstGeom>
          <a:noFill/>
          <a:ln/>
        </p:spPr>
        <p:txBody>
          <a:bodyPr wrap="square" lIns="0" tIns="0" rIns="0" bIns="0" rtlCol="0" anchor="t"/>
          <a:lstStyle/>
          <a:p>
            <a:pPr marL="0" indent="0">
              <a:buNone/>
            </a:pPr>
            <a:r>
              <a:rPr lang="en-US" sz="1300" b="1" dirty="0">
                <a:solidFill>
                  <a:srgbClr val="0F4C5C"/>
                </a:solidFill>
                <a:latin typeface="Calibri" pitchFamily="34" charset="0"/>
                <a:ea typeface="Calibri" pitchFamily="34" charset="-122"/>
                <a:cs typeface="Calibri" pitchFamily="34" charset="-120"/>
              </a:rPr>
              <a:t>Pour les </a:t>
            </a:r>
            <a:r>
              <a:rPr lang="en-US" sz="1300" b="1" dirty="0" err="1">
                <a:solidFill>
                  <a:srgbClr val="0F4C5C"/>
                </a:solidFill>
                <a:latin typeface="Calibri" pitchFamily="34" charset="0"/>
                <a:ea typeface="Calibri" pitchFamily="34" charset="-122"/>
                <a:cs typeface="Calibri" pitchFamily="34" charset="-120"/>
              </a:rPr>
              <a:t>lauréat·es</a:t>
            </a:r>
            <a:endParaRPr lang="en-US" sz="1300" dirty="0"/>
          </a:p>
        </p:txBody>
      </p:sp>
      <p:sp>
        <p:nvSpPr>
          <p:cNvPr id="35" name="Text 33"/>
          <p:cNvSpPr txBox="1"/>
          <p:nvPr/>
        </p:nvSpPr>
        <p:spPr>
          <a:xfrm>
            <a:off x="9720072" y="3474720"/>
            <a:ext cx="1828800" cy="219456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Après une année de fonctionnaire stagiaire (2027-2028), évaluation par un jury académique</a:t>
            </a:r>
            <a:endParaRPr lang="en-US" sz="1200" dirty="0"/>
          </a:p>
        </p:txBody>
      </p:sp>
      <p:sp>
        <p:nvSpPr>
          <p:cNvPr id="36" name="Text 34"/>
          <p:cNvSpPr txBox="1"/>
          <p:nvPr/>
        </p:nvSpPr>
        <p:spPr>
          <a:xfrm>
            <a:off x="548640" y="5943600"/>
            <a:ext cx="11064240" cy="365760"/>
          </a:xfrm>
          <a:prstGeom prst="rect">
            <a:avLst/>
          </a:prstGeom>
          <a:noFill/>
          <a:ln/>
        </p:spPr>
        <p:txBody>
          <a:bodyPr wrap="square" lIns="0" tIns="0" rIns="0" bIns="0" rtlCol="0" anchor="t"/>
          <a:lstStyle/>
          <a:p>
            <a:pPr marL="0" indent="0">
              <a:buNone/>
            </a:pPr>
            <a:r>
              <a:rPr lang="en-US" sz="1100" i="1" dirty="0">
                <a:solidFill>
                  <a:srgbClr val="5B6770"/>
                </a:solidFill>
                <a:latin typeface="Calibri" pitchFamily="34" charset="0"/>
                <a:ea typeface="Calibri" pitchFamily="34" charset="-122"/>
                <a:cs typeface="Calibri" pitchFamily="34" charset="-120"/>
              </a:rPr>
              <a:t>Textes de référence : arrêté du 12 janvier 2026 (masters M2E), arrêté du 17 avril 2025 (CRPE Bac+3). Voir aussi l'infographie « Quel parcours de formation… » de l'INSPÉ.</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 Master M2E « Professorat des écoles »</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8</a:t>
            </a:r>
            <a:endParaRPr lang="en-US" sz="900" dirty="0"/>
          </a:p>
        </p:txBody>
      </p:sp>
      <p:sp>
        <p:nvSpPr>
          <p:cNvPr id="5" name="Shape 3"/>
          <p:cNvSpPr/>
          <p:nvPr/>
        </p:nvSpPr>
        <p:spPr>
          <a:xfrm>
            <a:off x="548640" y="1371600"/>
            <a:ext cx="5394960" cy="4754880"/>
          </a:xfrm>
          <a:prstGeom prst="roundRect">
            <a:avLst>
              <a:gd name="adj" fmla="val 2308"/>
            </a:avLst>
          </a:prstGeom>
          <a:solidFill>
            <a:srgbClr val="F4F8F9"/>
          </a:solidFill>
          <a:ln w="9525">
            <a:solidFill>
              <a:srgbClr val="D5E0E3"/>
            </a:solidFill>
            <a:prstDash val="solid"/>
          </a:ln>
        </p:spPr>
      </p:sp>
      <p:sp>
        <p:nvSpPr>
          <p:cNvPr id="6" name="Text 4"/>
          <p:cNvSpPr txBox="1"/>
          <p:nvPr/>
        </p:nvSpPr>
        <p:spPr>
          <a:xfrm>
            <a:off x="822960" y="1554480"/>
            <a:ext cx="4937760" cy="41148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Une triple mission</a:t>
            </a:r>
            <a:endParaRPr lang="en-US" sz="1800" dirty="0"/>
          </a:p>
        </p:txBody>
      </p:sp>
      <p:sp>
        <p:nvSpPr>
          <p:cNvPr id="7" name="Text 5"/>
          <p:cNvSpPr txBox="1"/>
          <p:nvPr/>
        </p:nvSpPr>
        <p:spPr>
          <a:xfrm>
            <a:off x="822960" y="2057400"/>
            <a:ext cx="4937760" cy="393192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Vous préparer au métier de professeur·e des écoles, pour aujourd'hui et pour demain</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Vous accompagner dans l'entrée progressive dans la classe : observation, pratique accompagnée, puis responsabilité</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Vous former aux outils d'analyse et de réflexion au niveau master : le mémoire de recherche, soutenu cette année</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Et pour les </a:t>
            </a:r>
            <a:r>
              <a:rPr lang="en-US" sz="1400" dirty="0" err="1">
                <a:solidFill>
                  <a:srgbClr val="1F2933"/>
                </a:solidFill>
                <a:latin typeface="Calibri" pitchFamily="34" charset="0"/>
                <a:ea typeface="Calibri" pitchFamily="34" charset="-122"/>
                <a:cs typeface="Calibri" pitchFamily="34" charset="-120"/>
              </a:rPr>
              <a:t>non-lauréat·es</a:t>
            </a:r>
            <a:r>
              <a:rPr lang="en-US" sz="1400" dirty="0">
                <a:solidFill>
                  <a:srgbClr val="1F2933"/>
                </a:solidFill>
                <a:latin typeface="Calibri" pitchFamily="34" charset="0"/>
                <a:ea typeface="Calibri" pitchFamily="34" charset="-122"/>
                <a:cs typeface="Calibri" pitchFamily="34" charset="-120"/>
              </a:rPr>
              <a:t> : vous (re)préparer au CRPE, session 2027</a:t>
            </a:r>
            <a:endParaRPr lang="en-US" sz="1400" dirty="0"/>
          </a:p>
        </p:txBody>
      </p:sp>
      <p:sp>
        <p:nvSpPr>
          <p:cNvPr id="8" name="Shape 6"/>
          <p:cNvSpPr/>
          <p:nvPr/>
        </p:nvSpPr>
        <p:spPr>
          <a:xfrm>
            <a:off x="6263640" y="1371600"/>
            <a:ext cx="5394960" cy="4754880"/>
          </a:xfrm>
          <a:prstGeom prst="roundRect">
            <a:avLst>
              <a:gd name="adj" fmla="val 2308"/>
            </a:avLst>
          </a:prstGeom>
          <a:solidFill>
            <a:srgbClr val="E6F0F2"/>
          </a:solidFill>
          <a:ln w="9525">
            <a:solidFill>
              <a:srgbClr val="D5E0E3"/>
            </a:solidFill>
            <a:prstDash val="solid"/>
          </a:ln>
        </p:spPr>
      </p:sp>
      <p:sp>
        <p:nvSpPr>
          <p:cNvPr id="9" name="Text 7"/>
          <p:cNvSpPr txBox="1"/>
          <p:nvPr/>
        </p:nvSpPr>
        <p:spPr>
          <a:xfrm>
            <a:off x="6537960" y="1554480"/>
            <a:ext cx="4937760" cy="41148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Quatre blocs de formation (arrêté du 12/01/2026)</a:t>
            </a:r>
            <a:endParaRPr lang="en-US" sz="1800" dirty="0"/>
          </a:p>
        </p:txBody>
      </p:sp>
      <p:sp>
        <p:nvSpPr>
          <p:cNvPr id="10" name="Shape 8"/>
          <p:cNvSpPr/>
          <p:nvPr/>
        </p:nvSpPr>
        <p:spPr>
          <a:xfrm>
            <a:off x="6583680" y="2103120"/>
            <a:ext cx="457200" cy="457200"/>
          </a:xfrm>
          <a:prstGeom prst="ellipse">
            <a:avLst/>
          </a:prstGeom>
          <a:solidFill>
            <a:srgbClr val="0F4C5C"/>
          </a:solidFill>
          <a:ln w="12700">
            <a:solidFill>
              <a:srgbClr val="0F4C5C"/>
            </a:solidFill>
            <a:prstDash val="solid"/>
          </a:ln>
        </p:spPr>
      </p:sp>
      <p:sp>
        <p:nvSpPr>
          <p:cNvPr id="11" name="Text 9"/>
          <p:cNvSpPr txBox="1"/>
          <p:nvPr/>
        </p:nvSpPr>
        <p:spPr>
          <a:xfrm>
            <a:off x="6583680" y="21031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12" name="Text 10"/>
          <p:cNvSpPr txBox="1"/>
          <p:nvPr/>
        </p:nvSpPr>
        <p:spPr>
          <a:xfrm>
            <a:off x="7223760" y="2121408"/>
            <a:ext cx="4297680" cy="54864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Maîtriser les disciplines et enseigner dans le cadre de la polyvalence</a:t>
            </a:r>
            <a:endParaRPr lang="en-US" sz="1300" dirty="0"/>
          </a:p>
        </p:txBody>
      </p:sp>
      <p:sp>
        <p:nvSpPr>
          <p:cNvPr id="13" name="Shape 11"/>
          <p:cNvSpPr/>
          <p:nvPr/>
        </p:nvSpPr>
        <p:spPr>
          <a:xfrm>
            <a:off x="6583680" y="2788920"/>
            <a:ext cx="457200" cy="457200"/>
          </a:xfrm>
          <a:prstGeom prst="ellipse">
            <a:avLst/>
          </a:prstGeom>
          <a:solidFill>
            <a:srgbClr val="E36414"/>
          </a:solidFill>
          <a:ln w="12700">
            <a:solidFill>
              <a:srgbClr val="E36414"/>
            </a:solidFill>
            <a:prstDash val="solid"/>
          </a:ln>
        </p:spPr>
      </p:sp>
      <p:sp>
        <p:nvSpPr>
          <p:cNvPr id="14" name="Text 12"/>
          <p:cNvSpPr txBox="1"/>
          <p:nvPr/>
        </p:nvSpPr>
        <p:spPr>
          <a:xfrm>
            <a:off x="6583680" y="27889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5" name="Text 13"/>
          <p:cNvSpPr txBox="1"/>
          <p:nvPr/>
        </p:nvSpPr>
        <p:spPr>
          <a:xfrm>
            <a:off x="7223760" y="2807208"/>
            <a:ext cx="4297680" cy="54864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Adapter sa pratique au contexte et à la diversité des élèves</a:t>
            </a:r>
            <a:endParaRPr lang="en-US" sz="1300" dirty="0"/>
          </a:p>
        </p:txBody>
      </p:sp>
      <p:sp>
        <p:nvSpPr>
          <p:cNvPr id="16" name="Shape 14"/>
          <p:cNvSpPr/>
          <p:nvPr/>
        </p:nvSpPr>
        <p:spPr>
          <a:xfrm>
            <a:off x="6583680" y="3474720"/>
            <a:ext cx="457200" cy="457200"/>
          </a:xfrm>
          <a:prstGeom prst="ellipse">
            <a:avLst/>
          </a:prstGeom>
          <a:solidFill>
            <a:srgbClr val="0F4C5C"/>
          </a:solidFill>
          <a:ln w="12700">
            <a:solidFill>
              <a:srgbClr val="0F4C5C"/>
            </a:solidFill>
            <a:prstDash val="solid"/>
          </a:ln>
        </p:spPr>
      </p:sp>
      <p:sp>
        <p:nvSpPr>
          <p:cNvPr id="17" name="Text 15"/>
          <p:cNvSpPr txBox="1"/>
          <p:nvPr/>
        </p:nvSpPr>
        <p:spPr>
          <a:xfrm>
            <a:off x="6583680" y="34747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6"/>
          <p:cNvSpPr txBox="1"/>
          <p:nvPr/>
        </p:nvSpPr>
        <p:spPr>
          <a:xfrm>
            <a:off x="7223760" y="3493008"/>
            <a:ext cx="4297680" cy="54864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Agir dans le cadre des principes du service public d'éducation</a:t>
            </a:r>
            <a:endParaRPr lang="en-US" sz="1300" dirty="0"/>
          </a:p>
        </p:txBody>
      </p:sp>
      <p:sp>
        <p:nvSpPr>
          <p:cNvPr id="19" name="Shape 17"/>
          <p:cNvSpPr/>
          <p:nvPr/>
        </p:nvSpPr>
        <p:spPr>
          <a:xfrm>
            <a:off x="6583680" y="4160520"/>
            <a:ext cx="457200" cy="457200"/>
          </a:xfrm>
          <a:prstGeom prst="ellipse">
            <a:avLst/>
          </a:prstGeom>
          <a:solidFill>
            <a:srgbClr val="E36414"/>
          </a:solidFill>
          <a:ln w="12700">
            <a:solidFill>
              <a:srgbClr val="E36414"/>
            </a:solidFill>
            <a:prstDash val="solid"/>
          </a:ln>
        </p:spPr>
      </p:sp>
      <p:sp>
        <p:nvSpPr>
          <p:cNvPr id="20" name="Text 18"/>
          <p:cNvSpPr txBox="1"/>
          <p:nvPr/>
        </p:nvSpPr>
        <p:spPr>
          <a:xfrm>
            <a:off x="6583680" y="41605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1" name="Text 19"/>
          <p:cNvSpPr txBox="1"/>
          <p:nvPr/>
        </p:nvSpPr>
        <p:spPr>
          <a:xfrm>
            <a:off x="7223760" y="4178808"/>
            <a:ext cx="4297680" cy="54864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S'engager dans une démarche de développement professionnel</a:t>
            </a:r>
            <a:endParaRPr lang="en-US" sz="1300" dirty="0"/>
          </a:p>
        </p:txBody>
      </p:sp>
      <p:sp>
        <p:nvSpPr>
          <p:cNvPr id="22" name="Text 20"/>
          <p:cNvSpPr txBox="1"/>
          <p:nvPr/>
        </p:nvSpPr>
        <p:spPr>
          <a:xfrm>
            <a:off x="6537960" y="4937760"/>
            <a:ext cx="4937760" cy="1097280"/>
          </a:xfrm>
          <a:prstGeom prst="rect">
            <a:avLst/>
          </a:prstGeom>
          <a:noFill/>
          <a:ln/>
        </p:spPr>
        <p:txBody>
          <a:bodyPr wrap="square" lIns="0" tIns="0" rIns="0" bIns="0" rtlCol="0" anchor="t"/>
          <a:lstStyle/>
          <a:p>
            <a:pPr marL="0" indent="0">
              <a:buNone/>
            </a:pPr>
            <a:r>
              <a:rPr lang="en-US" sz="1200" i="1" dirty="0">
                <a:solidFill>
                  <a:srgbClr val="5B6770"/>
                </a:solidFill>
                <a:latin typeface="Calibri" pitchFamily="34" charset="0"/>
                <a:ea typeface="Calibri" pitchFamily="34" charset="-122"/>
                <a:cs typeface="Calibri" pitchFamily="34" charset="-120"/>
              </a:rPr>
              <a:t>M1 : 530 h de formation + stage SOPA équivalent 12 semaines</a:t>
            </a:r>
            <a:endParaRPr lang="en-US" sz="1200" dirty="0"/>
          </a:p>
          <a:p>
            <a:pPr marL="0" indent="0">
              <a:buNone/>
            </a:pPr>
            <a:r>
              <a:rPr lang="en-US" sz="1200" i="1" dirty="0">
                <a:solidFill>
                  <a:srgbClr val="5B6770"/>
                </a:solidFill>
                <a:latin typeface="Calibri" pitchFamily="34" charset="0"/>
                <a:ea typeface="Calibri" pitchFamily="34" charset="-122"/>
                <a:cs typeface="Calibri" pitchFamily="34" charset="-120"/>
              </a:rPr>
              <a:t>M2 : 250 h de formation + stage (18 semaines en responsabilité pour les lauréat·e·s)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Votre année de M2 en parcours non-lauréat</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Une année dense : valider le master, soutenir le mémoire et (re)passer le concours</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9</a:t>
            </a:r>
            <a:endParaRPr lang="en-US" sz="900" dirty="0"/>
          </a:p>
        </p:txBody>
      </p:sp>
      <p:sp>
        <p:nvSpPr>
          <p:cNvPr id="6" name="Shape 4"/>
          <p:cNvSpPr/>
          <p:nvPr/>
        </p:nvSpPr>
        <p:spPr>
          <a:xfrm>
            <a:off x="548640" y="1645920"/>
            <a:ext cx="3566160" cy="2057400"/>
          </a:xfrm>
          <a:prstGeom prst="roundRect">
            <a:avLst>
              <a:gd name="adj" fmla="val 5333"/>
            </a:avLst>
          </a:prstGeom>
          <a:solidFill>
            <a:srgbClr val="F4F8F9"/>
          </a:solidFill>
          <a:ln w="9525">
            <a:solidFill>
              <a:srgbClr val="D5E0E3"/>
            </a:solidFill>
            <a:prstDash val="solid"/>
          </a:ln>
        </p:spPr>
      </p:sp>
      <p:sp>
        <p:nvSpPr>
          <p:cNvPr id="7" name="Shape 5"/>
          <p:cNvSpPr/>
          <p:nvPr/>
        </p:nvSpPr>
        <p:spPr>
          <a:xfrm>
            <a:off x="777240" y="1874520"/>
            <a:ext cx="457200" cy="457200"/>
          </a:xfrm>
          <a:prstGeom prst="ellipse">
            <a:avLst/>
          </a:prstGeom>
          <a:solidFill>
            <a:srgbClr val="0F4C5C"/>
          </a:solidFill>
          <a:ln w="12700">
            <a:solidFill>
              <a:srgbClr val="0F4C5C"/>
            </a:solidFill>
            <a:prstDash val="solid"/>
          </a:ln>
        </p:spPr>
      </p:sp>
      <p:sp>
        <p:nvSpPr>
          <p:cNvPr id="8" name="Text 6"/>
          <p:cNvSpPr txBox="1"/>
          <p:nvPr/>
        </p:nvSpPr>
        <p:spPr>
          <a:xfrm>
            <a:off x="777240" y="18745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Text 7"/>
          <p:cNvSpPr txBox="1"/>
          <p:nvPr/>
        </p:nvSpPr>
        <p:spPr>
          <a:xfrm>
            <a:off x="1371600" y="1874520"/>
            <a:ext cx="256032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Statut</a:t>
            </a:r>
            <a:endParaRPr lang="en-US" sz="1700" dirty="0"/>
          </a:p>
        </p:txBody>
      </p:sp>
      <p:sp>
        <p:nvSpPr>
          <p:cNvPr id="10" name="Text 8"/>
          <p:cNvSpPr txBox="1"/>
          <p:nvPr/>
        </p:nvSpPr>
        <p:spPr>
          <a:xfrm>
            <a:off x="777240" y="2423160"/>
            <a:ext cx="3108960" cy="12344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Étudiant·e de l'université : non rémunéré·e, règlement des études d'UT2J, assiduité aux TD</a:t>
            </a:r>
            <a:endParaRPr lang="en-US" sz="1200" dirty="0"/>
          </a:p>
        </p:txBody>
      </p:sp>
      <p:sp>
        <p:nvSpPr>
          <p:cNvPr id="11" name="Shape 9"/>
          <p:cNvSpPr/>
          <p:nvPr/>
        </p:nvSpPr>
        <p:spPr>
          <a:xfrm>
            <a:off x="4297680" y="1645920"/>
            <a:ext cx="3566160" cy="2057400"/>
          </a:xfrm>
          <a:prstGeom prst="roundRect">
            <a:avLst>
              <a:gd name="adj" fmla="val 5333"/>
            </a:avLst>
          </a:prstGeom>
          <a:solidFill>
            <a:srgbClr val="F4F8F9"/>
          </a:solidFill>
          <a:ln w="9525">
            <a:solidFill>
              <a:srgbClr val="D5E0E3"/>
            </a:solidFill>
            <a:prstDash val="solid"/>
          </a:ln>
        </p:spPr>
      </p:sp>
      <p:sp>
        <p:nvSpPr>
          <p:cNvPr id="12" name="Shape 10"/>
          <p:cNvSpPr/>
          <p:nvPr/>
        </p:nvSpPr>
        <p:spPr>
          <a:xfrm>
            <a:off x="4526280" y="1874520"/>
            <a:ext cx="457200" cy="457200"/>
          </a:xfrm>
          <a:prstGeom prst="ellipse">
            <a:avLst/>
          </a:prstGeom>
          <a:solidFill>
            <a:srgbClr val="E36414"/>
          </a:solidFill>
          <a:ln w="12700">
            <a:solidFill>
              <a:srgbClr val="E36414"/>
            </a:solidFill>
            <a:prstDash val="solid"/>
          </a:ln>
        </p:spPr>
      </p:sp>
      <p:sp>
        <p:nvSpPr>
          <p:cNvPr id="13" name="Text 11"/>
          <p:cNvSpPr txBox="1"/>
          <p:nvPr/>
        </p:nvSpPr>
        <p:spPr>
          <a:xfrm>
            <a:off x="4526280" y="18745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4" name="Text 12"/>
          <p:cNvSpPr txBox="1"/>
          <p:nvPr/>
        </p:nvSpPr>
        <p:spPr>
          <a:xfrm>
            <a:off x="5120640" y="1874520"/>
            <a:ext cx="256032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Formation</a:t>
            </a:r>
            <a:endParaRPr lang="en-US" sz="1700" dirty="0"/>
          </a:p>
        </p:txBody>
      </p:sp>
      <p:sp>
        <p:nvSpPr>
          <p:cNvPr id="15" name="Text 13"/>
          <p:cNvSpPr txBox="1"/>
          <p:nvPr/>
        </p:nvSpPr>
        <p:spPr>
          <a:xfrm>
            <a:off x="4526280" y="2423160"/>
            <a:ext cx="3108960" cy="12344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250 h sur l'année (S9 : 134 h, S10 : 116 h), dans les mêmes UE que la maquette M2E</a:t>
            </a:r>
            <a:endParaRPr lang="en-US" sz="1200" dirty="0"/>
          </a:p>
        </p:txBody>
      </p:sp>
      <p:sp>
        <p:nvSpPr>
          <p:cNvPr id="16" name="Shape 14"/>
          <p:cNvSpPr/>
          <p:nvPr/>
        </p:nvSpPr>
        <p:spPr>
          <a:xfrm>
            <a:off x="8046720" y="1645920"/>
            <a:ext cx="3566160" cy="2057400"/>
          </a:xfrm>
          <a:prstGeom prst="roundRect">
            <a:avLst>
              <a:gd name="adj" fmla="val 5333"/>
            </a:avLst>
          </a:prstGeom>
          <a:solidFill>
            <a:srgbClr val="F4F8F9"/>
          </a:solidFill>
          <a:ln w="9525">
            <a:solidFill>
              <a:srgbClr val="D5E0E3"/>
            </a:solidFill>
            <a:prstDash val="solid"/>
          </a:ln>
        </p:spPr>
      </p:sp>
      <p:sp>
        <p:nvSpPr>
          <p:cNvPr id="17" name="Shape 15"/>
          <p:cNvSpPr/>
          <p:nvPr/>
        </p:nvSpPr>
        <p:spPr>
          <a:xfrm>
            <a:off x="8275320" y="1874520"/>
            <a:ext cx="457200" cy="457200"/>
          </a:xfrm>
          <a:prstGeom prst="ellipse">
            <a:avLst/>
          </a:prstGeom>
          <a:solidFill>
            <a:srgbClr val="0F4C5C"/>
          </a:solidFill>
          <a:ln w="12700">
            <a:solidFill>
              <a:srgbClr val="0F4C5C"/>
            </a:solidFill>
            <a:prstDash val="solid"/>
          </a:ln>
        </p:spPr>
      </p:sp>
      <p:sp>
        <p:nvSpPr>
          <p:cNvPr id="18" name="Text 16"/>
          <p:cNvSpPr txBox="1"/>
          <p:nvPr/>
        </p:nvSpPr>
        <p:spPr>
          <a:xfrm>
            <a:off x="8275320" y="18745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9" name="Text 17"/>
          <p:cNvSpPr txBox="1"/>
          <p:nvPr/>
        </p:nvSpPr>
        <p:spPr>
          <a:xfrm>
            <a:off x="8869680" y="1874520"/>
            <a:ext cx="256032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Stage</a:t>
            </a:r>
            <a:endParaRPr lang="en-US" sz="1700" dirty="0"/>
          </a:p>
        </p:txBody>
      </p:sp>
      <p:sp>
        <p:nvSpPr>
          <p:cNvPr id="20" name="Text 18"/>
          <p:cNvSpPr txBox="1"/>
          <p:nvPr/>
        </p:nvSpPr>
        <p:spPr>
          <a:xfrm>
            <a:off x="8275320" y="2423160"/>
            <a:ext cx="3108960" cy="12344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Stage d'observation et de pratique accompagnée (SOPA) filé : le mardi et le mercredi matin, toute l'année – pas de stage massé ni en responsabilité</a:t>
            </a:r>
            <a:endParaRPr lang="en-US" sz="1200" dirty="0"/>
          </a:p>
        </p:txBody>
      </p:sp>
      <p:sp>
        <p:nvSpPr>
          <p:cNvPr id="21" name="Shape 19"/>
          <p:cNvSpPr/>
          <p:nvPr/>
        </p:nvSpPr>
        <p:spPr>
          <a:xfrm>
            <a:off x="548640" y="3886200"/>
            <a:ext cx="3566160" cy="2057400"/>
          </a:xfrm>
          <a:prstGeom prst="roundRect">
            <a:avLst>
              <a:gd name="adj" fmla="val 5333"/>
            </a:avLst>
          </a:prstGeom>
          <a:solidFill>
            <a:srgbClr val="F4F8F9"/>
          </a:solidFill>
          <a:ln w="9525">
            <a:solidFill>
              <a:srgbClr val="D5E0E3"/>
            </a:solidFill>
            <a:prstDash val="solid"/>
          </a:ln>
        </p:spPr>
      </p:sp>
      <p:sp>
        <p:nvSpPr>
          <p:cNvPr id="22" name="Shape 20"/>
          <p:cNvSpPr/>
          <p:nvPr/>
        </p:nvSpPr>
        <p:spPr>
          <a:xfrm>
            <a:off x="777240" y="4114800"/>
            <a:ext cx="457200" cy="457200"/>
          </a:xfrm>
          <a:prstGeom prst="ellipse">
            <a:avLst/>
          </a:prstGeom>
          <a:solidFill>
            <a:srgbClr val="E36414"/>
          </a:solidFill>
          <a:ln w="12700">
            <a:solidFill>
              <a:srgbClr val="E36414"/>
            </a:solidFill>
            <a:prstDash val="solid"/>
          </a:ln>
        </p:spPr>
      </p:sp>
      <p:sp>
        <p:nvSpPr>
          <p:cNvPr id="23" name="Text 21"/>
          <p:cNvSpPr txBox="1"/>
          <p:nvPr/>
        </p:nvSpPr>
        <p:spPr>
          <a:xfrm>
            <a:off x="777240" y="41148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4" name="Text 22"/>
          <p:cNvSpPr txBox="1"/>
          <p:nvPr/>
        </p:nvSpPr>
        <p:spPr>
          <a:xfrm>
            <a:off x="1371600" y="4114800"/>
            <a:ext cx="256032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Mémoire</a:t>
            </a:r>
            <a:endParaRPr lang="en-US" sz="1700" dirty="0"/>
          </a:p>
        </p:txBody>
      </p:sp>
      <p:sp>
        <p:nvSpPr>
          <p:cNvPr id="25" name="Text 23"/>
          <p:cNvSpPr txBox="1"/>
          <p:nvPr/>
        </p:nvSpPr>
        <p:spPr>
          <a:xfrm>
            <a:off x="777240" y="4663440"/>
            <a:ext cx="3108960" cy="12344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Recueil et analyse des données au S9, finalisation et soutenance au S10 (UE 904 et 1004, non compensables)</a:t>
            </a:r>
            <a:endParaRPr lang="en-US" sz="1200" dirty="0"/>
          </a:p>
        </p:txBody>
      </p:sp>
      <p:sp>
        <p:nvSpPr>
          <p:cNvPr id="26" name="Shape 24"/>
          <p:cNvSpPr/>
          <p:nvPr/>
        </p:nvSpPr>
        <p:spPr>
          <a:xfrm>
            <a:off x="4297680" y="3886200"/>
            <a:ext cx="3566160" cy="2057400"/>
          </a:xfrm>
          <a:prstGeom prst="roundRect">
            <a:avLst>
              <a:gd name="adj" fmla="val 5333"/>
            </a:avLst>
          </a:prstGeom>
          <a:solidFill>
            <a:srgbClr val="FDEEE3"/>
          </a:solidFill>
          <a:ln w="9525">
            <a:solidFill>
              <a:srgbClr val="E36414"/>
            </a:solidFill>
            <a:prstDash val="solid"/>
          </a:ln>
        </p:spPr>
      </p:sp>
      <p:sp>
        <p:nvSpPr>
          <p:cNvPr id="27" name="Shape 25"/>
          <p:cNvSpPr/>
          <p:nvPr/>
        </p:nvSpPr>
        <p:spPr>
          <a:xfrm>
            <a:off x="4526280" y="4114800"/>
            <a:ext cx="457200" cy="457200"/>
          </a:xfrm>
          <a:prstGeom prst="ellipse">
            <a:avLst/>
          </a:prstGeom>
          <a:solidFill>
            <a:srgbClr val="0F4C5C"/>
          </a:solidFill>
          <a:ln w="12700">
            <a:solidFill>
              <a:srgbClr val="0F4C5C"/>
            </a:solidFill>
            <a:prstDash val="solid"/>
          </a:ln>
        </p:spPr>
      </p:sp>
      <p:sp>
        <p:nvSpPr>
          <p:cNvPr id="28" name="Text 26"/>
          <p:cNvSpPr txBox="1"/>
          <p:nvPr/>
        </p:nvSpPr>
        <p:spPr>
          <a:xfrm>
            <a:off x="4526280" y="41148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29" name="Text 27"/>
          <p:cNvSpPr txBox="1"/>
          <p:nvPr/>
        </p:nvSpPr>
        <p:spPr>
          <a:xfrm>
            <a:off x="5120640" y="4114800"/>
            <a:ext cx="256032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Concours</a:t>
            </a:r>
            <a:endParaRPr lang="en-US" sz="1700" dirty="0"/>
          </a:p>
        </p:txBody>
      </p:sp>
      <p:sp>
        <p:nvSpPr>
          <p:cNvPr id="30" name="Text 28"/>
          <p:cNvSpPr txBox="1"/>
          <p:nvPr/>
        </p:nvSpPr>
        <p:spPr>
          <a:xfrm>
            <a:off x="4526280" y="4663440"/>
            <a:ext cx="3108960" cy="12344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UE hors cursus de préparation au concours : 96 h sur l'année (48 h par semestre, mesure d'adaptation), concours blancs, préparation des oraux</a:t>
            </a:r>
            <a:endParaRPr lang="en-US" sz="1200" dirty="0"/>
          </a:p>
        </p:txBody>
      </p:sp>
      <p:sp>
        <p:nvSpPr>
          <p:cNvPr id="31" name="Shape 29"/>
          <p:cNvSpPr/>
          <p:nvPr/>
        </p:nvSpPr>
        <p:spPr>
          <a:xfrm>
            <a:off x="8046720" y="3886200"/>
            <a:ext cx="3566160" cy="2057400"/>
          </a:xfrm>
          <a:prstGeom prst="roundRect">
            <a:avLst>
              <a:gd name="adj" fmla="val 5333"/>
            </a:avLst>
          </a:prstGeom>
          <a:solidFill>
            <a:srgbClr val="F4F8F9"/>
          </a:solidFill>
          <a:ln w="9525">
            <a:solidFill>
              <a:srgbClr val="D5E0E3"/>
            </a:solidFill>
            <a:prstDash val="solid"/>
          </a:ln>
        </p:spPr>
      </p:sp>
      <p:sp>
        <p:nvSpPr>
          <p:cNvPr id="32" name="Shape 30"/>
          <p:cNvSpPr/>
          <p:nvPr/>
        </p:nvSpPr>
        <p:spPr>
          <a:xfrm>
            <a:off x="8275320" y="4114800"/>
            <a:ext cx="457200" cy="457200"/>
          </a:xfrm>
          <a:prstGeom prst="ellipse">
            <a:avLst/>
          </a:prstGeom>
          <a:solidFill>
            <a:srgbClr val="E36414"/>
          </a:solidFill>
          <a:ln w="12700">
            <a:solidFill>
              <a:srgbClr val="E36414"/>
            </a:solidFill>
            <a:prstDash val="solid"/>
          </a:ln>
        </p:spPr>
      </p:sp>
      <p:sp>
        <p:nvSpPr>
          <p:cNvPr id="33" name="Text 31"/>
          <p:cNvSpPr txBox="1"/>
          <p:nvPr/>
        </p:nvSpPr>
        <p:spPr>
          <a:xfrm>
            <a:off x="8275320" y="41148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34" name="Text 32"/>
          <p:cNvSpPr txBox="1"/>
          <p:nvPr/>
        </p:nvSpPr>
        <p:spPr>
          <a:xfrm>
            <a:off x="8869680" y="4114800"/>
            <a:ext cx="256032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Après</a:t>
            </a:r>
            <a:endParaRPr lang="en-US" sz="1700" dirty="0"/>
          </a:p>
        </p:txBody>
      </p:sp>
      <p:sp>
        <p:nvSpPr>
          <p:cNvPr id="35" name="Text 33"/>
          <p:cNvSpPr txBox="1"/>
          <p:nvPr/>
        </p:nvSpPr>
        <p:spPr>
          <a:xfrm>
            <a:off x="8275320" y="4663440"/>
            <a:ext cx="3108960" cy="12344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Réussite au CRPE 2027 → fonctionnaire stagiaire en 2027-2028 · Master validé dans tous les cas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 Je suis non-lauréat·e en M2 : que se passe-t-il ? »</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err="1">
                <a:solidFill>
                  <a:srgbClr val="5B6770"/>
                </a:solidFill>
                <a:latin typeface="Calibri" pitchFamily="34" charset="0"/>
                <a:ea typeface="Calibri" pitchFamily="34" charset="-122"/>
                <a:cs typeface="Calibri" pitchFamily="34" charset="-120"/>
              </a:rPr>
              <a:t>Tou·tes</a:t>
            </a:r>
            <a:r>
              <a:rPr lang="en-US" sz="1500" i="1" dirty="0">
                <a:solidFill>
                  <a:srgbClr val="5B6770"/>
                </a:solidFill>
                <a:latin typeface="Calibri" pitchFamily="34" charset="0"/>
                <a:ea typeface="Calibri" pitchFamily="34" charset="-122"/>
                <a:cs typeface="Calibri" pitchFamily="34" charset="-120"/>
              </a:rPr>
              <a:t> les </a:t>
            </a:r>
            <a:r>
              <a:rPr lang="en-US" sz="1500" i="1" dirty="0" err="1">
                <a:solidFill>
                  <a:srgbClr val="5B6770"/>
                </a:solidFill>
                <a:latin typeface="Calibri" pitchFamily="34" charset="0"/>
                <a:ea typeface="Calibri" pitchFamily="34" charset="-122"/>
                <a:cs typeface="Calibri" pitchFamily="34" charset="-120"/>
              </a:rPr>
              <a:t>non-lauréat·es</a:t>
            </a:r>
            <a:r>
              <a:rPr lang="en-US" sz="1500" i="1" dirty="0">
                <a:solidFill>
                  <a:srgbClr val="5B6770"/>
                </a:solidFill>
                <a:latin typeface="Calibri" pitchFamily="34" charset="0"/>
                <a:ea typeface="Calibri" pitchFamily="34" charset="-122"/>
                <a:cs typeface="Calibri" pitchFamily="34" charset="-120"/>
              </a:rPr>
              <a:t> (re)passent le CRPE à la session 2027, </a:t>
            </a:r>
            <a:r>
              <a:rPr lang="en-US" sz="1500" i="1" dirty="0" err="1">
                <a:solidFill>
                  <a:srgbClr val="5B6770"/>
                </a:solidFill>
                <a:latin typeface="Calibri" pitchFamily="34" charset="0"/>
                <a:ea typeface="Calibri" pitchFamily="34" charset="-122"/>
                <a:cs typeface="Calibri" pitchFamily="34" charset="-120"/>
              </a:rPr>
              <a:t>préparé</a:t>
            </a:r>
            <a:r>
              <a:rPr lang="en-US" sz="1500" i="1" dirty="0">
                <a:solidFill>
                  <a:srgbClr val="5B6770"/>
                </a:solidFill>
                <a:latin typeface="Calibri" pitchFamily="34" charset="0"/>
                <a:ea typeface="Calibri" pitchFamily="34" charset="-122"/>
                <a:cs typeface="Calibri" pitchFamily="34" charset="-120"/>
              </a:rPr>
              <a:t> par l'UE hors cursus, les autres enseignements du master et le stage.</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10</a:t>
            </a:r>
            <a:endParaRPr lang="en-US" sz="900" dirty="0"/>
          </a:p>
        </p:txBody>
      </p:sp>
      <p:sp>
        <p:nvSpPr>
          <p:cNvPr id="6" name="Shape 4"/>
          <p:cNvSpPr/>
          <p:nvPr/>
        </p:nvSpPr>
        <p:spPr>
          <a:xfrm>
            <a:off x="548640" y="1783080"/>
            <a:ext cx="2651760" cy="3108960"/>
          </a:xfrm>
          <a:prstGeom prst="roundRect">
            <a:avLst>
              <a:gd name="adj" fmla="val 4138"/>
            </a:avLst>
          </a:prstGeom>
          <a:solidFill>
            <a:srgbClr val="F4F8F9"/>
          </a:solidFill>
          <a:ln w="9525">
            <a:solidFill>
              <a:srgbClr val="D5E0E3"/>
            </a:solidFill>
            <a:prstDash val="solid"/>
          </a:ln>
        </p:spPr>
      </p:sp>
      <p:sp>
        <p:nvSpPr>
          <p:cNvPr id="7" name="Text 5"/>
          <p:cNvSpPr txBox="1"/>
          <p:nvPr/>
        </p:nvSpPr>
        <p:spPr>
          <a:xfrm>
            <a:off x="777240" y="1965960"/>
            <a:ext cx="2194560" cy="457200"/>
          </a:xfrm>
          <a:prstGeom prst="rect">
            <a:avLst/>
          </a:prstGeom>
          <a:noFill/>
          <a:ln/>
        </p:spPr>
        <p:txBody>
          <a:bodyPr wrap="square" lIns="0" tIns="0" rIns="0" bIns="0" rtlCol="0" anchor="t"/>
          <a:lstStyle/>
          <a:p>
            <a:pPr marL="0" indent="0">
              <a:buNone/>
            </a:pPr>
            <a:r>
              <a:rPr lang="en-US" sz="1800" b="1" dirty="0">
                <a:solidFill>
                  <a:srgbClr val="0F4C5C"/>
                </a:solidFill>
                <a:latin typeface="Cambria" pitchFamily="34" charset="0"/>
                <a:ea typeface="Cambria" pitchFamily="34" charset="-122"/>
                <a:cs typeface="Cambria" pitchFamily="34" charset="-120"/>
              </a:rPr>
              <a:t>2026-2027</a:t>
            </a:r>
            <a:endParaRPr lang="en-US" sz="1800" dirty="0"/>
          </a:p>
        </p:txBody>
      </p:sp>
      <p:sp>
        <p:nvSpPr>
          <p:cNvPr id="8" name="Text 6"/>
          <p:cNvSpPr txBox="1"/>
          <p:nvPr/>
        </p:nvSpPr>
        <p:spPr>
          <a:xfrm>
            <a:off x="777240" y="2514600"/>
            <a:ext cx="2194560" cy="228600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M2 M2E parcours non-lauréat + 96 h de préparation concours + mémoire</a:t>
            </a:r>
            <a:endParaRPr lang="en-US" sz="1250" dirty="0"/>
          </a:p>
        </p:txBody>
      </p:sp>
      <p:sp>
        <p:nvSpPr>
          <p:cNvPr id="9" name="Shape 7"/>
          <p:cNvSpPr/>
          <p:nvPr/>
        </p:nvSpPr>
        <p:spPr>
          <a:xfrm>
            <a:off x="3383280" y="1783080"/>
            <a:ext cx="2651760" cy="3108960"/>
          </a:xfrm>
          <a:prstGeom prst="roundRect">
            <a:avLst>
              <a:gd name="adj" fmla="val 4138"/>
            </a:avLst>
          </a:prstGeom>
          <a:solidFill>
            <a:srgbClr val="FDEEE3"/>
          </a:solidFill>
          <a:ln w="9525">
            <a:solidFill>
              <a:srgbClr val="E36414"/>
            </a:solidFill>
            <a:prstDash val="solid"/>
          </a:ln>
        </p:spPr>
      </p:sp>
      <p:sp>
        <p:nvSpPr>
          <p:cNvPr id="10" name="Text 8"/>
          <p:cNvSpPr txBox="1"/>
          <p:nvPr/>
        </p:nvSpPr>
        <p:spPr>
          <a:xfrm>
            <a:off x="3611880" y="1965960"/>
            <a:ext cx="2194560" cy="457200"/>
          </a:xfrm>
          <a:prstGeom prst="rect">
            <a:avLst/>
          </a:prstGeom>
          <a:noFill/>
          <a:ln/>
        </p:spPr>
        <p:txBody>
          <a:bodyPr wrap="square" lIns="0" tIns="0" rIns="0" bIns="0" rtlCol="0" anchor="t"/>
          <a:lstStyle/>
          <a:p>
            <a:pPr marL="0" indent="0">
              <a:buNone/>
            </a:pPr>
            <a:r>
              <a:rPr lang="en-US" sz="1800" b="1" dirty="0">
                <a:solidFill>
                  <a:srgbClr val="E36414"/>
                </a:solidFill>
                <a:latin typeface="Cambria" pitchFamily="34" charset="0"/>
                <a:ea typeface="Cambria" pitchFamily="34" charset="-122"/>
                <a:cs typeface="Cambria" pitchFamily="34" charset="-120"/>
              </a:rPr>
              <a:t>Printemps 2027</a:t>
            </a:r>
            <a:endParaRPr lang="en-US" sz="1800" dirty="0"/>
          </a:p>
        </p:txBody>
      </p:sp>
      <p:sp>
        <p:nvSpPr>
          <p:cNvPr id="11" name="Text 9"/>
          <p:cNvSpPr txBox="1"/>
          <p:nvPr/>
        </p:nvSpPr>
        <p:spPr>
          <a:xfrm>
            <a:off x="3611880" y="2514600"/>
            <a:ext cx="2194560" cy="228600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CRPE session 2027 : Bac+3 – et/</a:t>
            </a:r>
            <a:r>
              <a:rPr lang="en-US" sz="1250" dirty="0" err="1">
                <a:solidFill>
                  <a:srgbClr val="1F2933"/>
                </a:solidFill>
                <a:latin typeface="Calibri" pitchFamily="34" charset="0"/>
                <a:ea typeface="Calibri" pitchFamily="34" charset="-122"/>
                <a:cs typeface="Calibri" pitchFamily="34" charset="-120"/>
              </a:rPr>
              <a:t>ou</a:t>
            </a:r>
            <a:r>
              <a:rPr lang="en-US" sz="1250" dirty="0">
                <a:solidFill>
                  <a:srgbClr val="1F2933"/>
                </a:solidFill>
                <a:latin typeface="Calibri" pitchFamily="34" charset="0"/>
                <a:ea typeface="Calibri" pitchFamily="34" charset="-122"/>
                <a:cs typeface="Calibri" pitchFamily="34" charset="-120"/>
              </a:rPr>
              <a:t> palier M2 (Bac+5), dernière session, pour les titulaires d'un master ou en fin de M2</a:t>
            </a:r>
            <a:endParaRPr lang="en-US" sz="1250" dirty="0"/>
          </a:p>
        </p:txBody>
      </p:sp>
      <p:sp>
        <p:nvSpPr>
          <p:cNvPr id="12" name="Shape 10"/>
          <p:cNvSpPr/>
          <p:nvPr/>
        </p:nvSpPr>
        <p:spPr>
          <a:xfrm>
            <a:off x="6217920" y="1783080"/>
            <a:ext cx="2651760" cy="3108960"/>
          </a:xfrm>
          <a:prstGeom prst="roundRect">
            <a:avLst>
              <a:gd name="adj" fmla="val 4138"/>
            </a:avLst>
          </a:prstGeom>
          <a:solidFill>
            <a:srgbClr val="F4F8F9"/>
          </a:solidFill>
          <a:ln w="9525">
            <a:solidFill>
              <a:srgbClr val="D5E0E3"/>
            </a:solidFill>
            <a:prstDash val="solid"/>
          </a:ln>
        </p:spPr>
      </p:sp>
      <p:sp>
        <p:nvSpPr>
          <p:cNvPr id="13" name="Text 11"/>
          <p:cNvSpPr txBox="1"/>
          <p:nvPr/>
        </p:nvSpPr>
        <p:spPr>
          <a:xfrm>
            <a:off x="6446520" y="1965960"/>
            <a:ext cx="2194560" cy="457200"/>
          </a:xfrm>
          <a:prstGeom prst="rect">
            <a:avLst/>
          </a:prstGeom>
          <a:noFill/>
          <a:ln/>
        </p:spPr>
        <p:txBody>
          <a:bodyPr wrap="square" lIns="0" tIns="0" rIns="0" bIns="0" rtlCol="0" anchor="t"/>
          <a:lstStyle/>
          <a:p>
            <a:pPr marL="0" indent="0">
              <a:buNone/>
            </a:pPr>
            <a:r>
              <a:rPr lang="en-US" sz="1800" b="1" dirty="0">
                <a:solidFill>
                  <a:srgbClr val="0F4C5C"/>
                </a:solidFill>
                <a:latin typeface="Cambria" pitchFamily="34" charset="0"/>
                <a:ea typeface="Cambria" pitchFamily="34" charset="-122"/>
                <a:cs typeface="Cambria" pitchFamily="34" charset="-120"/>
              </a:rPr>
              <a:t>Réussite</a:t>
            </a:r>
            <a:endParaRPr lang="en-US" sz="1800" dirty="0"/>
          </a:p>
        </p:txBody>
      </p:sp>
      <p:sp>
        <p:nvSpPr>
          <p:cNvPr id="14" name="Text 12"/>
          <p:cNvSpPr txBox="1"/>
          <p:nvPr/>
        </p:nvSpPr>
        <p:spPr>
          <a:xfrm>
            <a:off x="6446520" y="2514600"/>
            <a:ext cx="2194560" cy="228600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Fonctionnaire stagiaire en 2027-2028, avec master validé ; titularisation en 2028</a:t>
            </a:r>
            <a:endParaRPr lang="en-US" sz="1250" dirty="0"/>
          </a:p>
        </p:txBody>
      </p:sp>
      <p:sp>
        <p:nvSpPr>
          <p:cNvPr id="15" name="Shape 13"/>
          <p:cNvSpPr/>
          <p:nvPr/>
        </p:nvSpPr>
        <p:spPr>
          <a:xfrm>
            <a:off x="9052560" y="1783080"/>
            <a:ext cx="2651760" cy="3108960"/>
          </a:xfrm>
          <a:prstGeom prst="roundRect">
            <a:avLst>
              <a:gd name="adj" fmla="val 4138"/>
            </a:avLst>
          </a:prstGeom>
          <a:solidFill>
            <a:srgbClr val="F4F8F9"/>
          </a:solidFill>
          <a:ln w="9525">
            <a:solidFill>
              <a:srgbClr val="D5E0E3"/>
            </a:solidFill>
            <a:prstDash val="solid"/>
          </a:ln>
        </p:spPr>
      </p:sp>
      <p:sp>
        <p:nvSpPr>
          <p:cNvPr id="16" name="Text 14"/>
          <p:cNvSpPr txBox="1"/>
          <p:nvPr/>
        </p:nvSpPr>
        <p:spPr>
          <a:xfrm>
            <a:off x="9281160" y="1965960"/>
            <a:ext cx="2194560" cy="457200"/>
          </a:xfrm>
          <a:prstGeom prst="rect">
            <a:avLst/>
          </a:prstGeom>
          <a:noFill/>
          <a:ln/>
        </p:spPr>
        <p:txBody>
          <a:bodyPr wrap="square" lIns="0" tIns="0" rIns="0" bIns="0" rtlCol="0" anchor="t"/>
          <a:lstStyle/>
          <a:p>
            <a:pPr marL="0" indent="0">
              <a:buNone/>
            </a:pPr>
            <a:r>
              <a:rPr lang="en-US" sz="1800" b="1" dirty="0">
                <a:solidFill>
                  <a:srgbClr val="0F4C5C"/>
                </a:solidFill>
                <a:latin typeface="Cambria" pitchFamily="34" charset="0"/>
                <a:ea typeface="Cambria" pitchFamily="34" charset="-122"/>
                <a:cs typeface="Cambria" pitchFamily="34" charset="-120"/>
              </a:rPr>
              <a:t>Échec</a:t>
            </a:r>
            <a:endParaRPr lang="en-US" sz="1800" dirty="0"/>
          </a:p>
        </p:txBody>
      </p:sp>
      <p:sp>
        <p:nvSpPr>
          <p:cNvPr id="17" name="Text 15"/>
          <p:cNvSpPr txBox="1"/>
          <p:nvPr/>
        </p:nvSpPr>
        <p:spPr>
          <a:xfrm>
            <a:off x="9281160" y="2514600"/>
            <a:ext cx="2194560" cy="228600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Master M2E </a:t>
            </a:r>
            <a:r>
              <a:rPr lang="en-US" sz="1250" dirty="0" err="1">
                <a:solidFill>
                  <a:srgbClr val="1F2933"/>
                </a:solidFill>
                <a:latin typeface="Calibri" pitchFamily="34" charset="0"/>
                <a:ea typeface="Calibri" pitchFamily="34" charset="-122"/>
                <a:cs typeface="Calibri" pitchFamily="34" charset="-120"/>
              </a:rPr>
              <a:t>validé</a:t>
            </a:r>
            <a:r>
              <a:rPr lang="en-US" sz="1250" dirty="0">
                <a:solidFill>
                  <a:srgbClr val="1F2933"/>
                </a:solidFill>
                <a:latin typeface="Calibri" pitchFamily="34" charset="0"/>
                <a:ea typeface="Calibri" pitchFamily="34" charset="-122"/>
                <a:cs typeface="Calibri" pitchFamily="34" charset="-120"/>
              </a:rPr>
              <a:t> ; nouvelle candidature au CRPE Bac+3 en 2028 </a:t>
            </a:r>
            <a:r>
              <a:rPr lang="en-US" sz="1250" dirty="0" err="1">
                <a:solidFill>
                  <a:srgbClr val="1F2933"/>
                </a:solidFill>
                <a:latin typeface="Calibri" pitchFamily="34" charset="0"/>
                <a:ea typeface="Calibri" pitchFamily="34" charset="-122"/>
                <a:cs typeface="Calibri" pitchFamily="34" charset="-120"/>
              </a:rPr>
              <a:t>en</a:t>
            </a:r>
            <a:r>
              <a:rPr lang="en-US" sz="1250" dirty="0">
                <a:solidFill>
                  <a:srgbClr val="1F2933"/>
                </a:solidFill>
                <a:latin typeface="Calibri" pitchFamily="34" charset="0"/>
                <a:ea typeface="Calibri" pitchFamily="34" charset="-122"/>
                <a:cs typeface="Calibri" pitchFamily="34" charset="-120"/>
              </a:rPr>
              <a:t> </a:t>
            </a:r>
            <a:r>
              <a:rPr lang="en-US" sz="1250" dirty="0" err="1">
                <a:solidFill>
                  <a:srgbClr val="1F2933"/>
                </a:solidFill>
                <a:latin typeface="Calibri" pitchFamily="34" charset="0"/>
                <a:ea typeface="Calibri" pitchFamily="34" charset="-122"/>
                <a:cs typeface="Calibri" pitchFamily="34" charset="-120"/>
              </a:rPr>
              <a:t>candidat</a:t>
            </a:r>
            <a:r>
              <a:rPr lang="en-US" sz="1200" dirty="0" err="1">
                <a:solidFill>
                  <a:srgbClr val="1F2933"/>
                </a:solidFill>
                <a:latin typeface="Calibri" pitchFamily="34" charset="0"/>
                <a:ea typeface="Calibri" pitchFamily="34" charset="-122"/>
                <a:cs typeface="Calibri" pitchFamily="34" charset="-120"/>
              </a:rPr>
              <a:t>∙e</a:t>
            </a:r>
            <a:r>
              <a:rPr lang="en-US" sz="1250" dirty="0">
                <a:solidFill>
                  <a:srgbClr val="1F2933"/>
                </a:solidFill>
                <a:latin typeface="Calibri" pitchFamily="34" charset="0"/>
                <a:ea typeface="Calibri" pitchFamily="34" charset="-122"/>
                <a:cs typeface="Calibri" pitchFamily="34" charset="-120"/>
              </a:rPr>
              <a:t> libre</a:t>
            </a:r>
            <a:endParaRPr lang="en-US" sz="1250" dirty="0"/>
          </a:p>
        </p:txBody>
      </p:sp>
      <p:sp>
        <p:nvSpPr>
          <p:cNvPr id="18" name="Shape 16"/>
          <p:cNvSpPr/>
          <p:nvPr/>
        </p:nvSpPr>
        <p:spPr>
          <a:xfrm>
            <a:off x="548640" y="5074920"/>
            <a:ext cx="11064240" cy="1097280"/>
          </a:xfrm>
          <a:prstGeom prst="roundRect">
            <a:avLst>
              <a:gd name="adj" fmla="val 10000"/>
            </a:avLst>
          </a:prstGeom>
          <a:solidFill>
            <a:srgbClr val="E6F0F2"/>
          </a:solidFill>
          <a:ln w="9525">
            <a:solidFill>
              <a:srgbClr val="D5E0E3"/>
            </a:solidFill>
            <a:prstDash val="solid"/>
          </a:ln>
        </p:spPr>
      </p:sp>
      <p:sp>
        <p:nvSpPr>
          <p:cNvPr id="19" name="Text 17"/>
          <p:cNvSpPr txBox="1"/>
          <p:nvPr/>
        </p:nvSpPr>
        <p:spPr>
          <a:xfrm>
            <a:off x="822960" y="5166360"/>
            <a:ext cx="10515600" cy="914400"/>
          </a:xfrm>
          <a:prstGeom prst="rect">
            <a:avLst/>
          </a:prstGeom>
          <a:noFill/>
          <a:ln/>
        </p:spPr>
        <p:txBody>
          <a:bodyPr wrap="square" lIns="0" tIns="0" rIns="0" bIns="0" rtlCol="0" anchor="ctr"/>
          <a:lstStyle/>
          <a:p>
            <a:pPr marL="0" indent="0">
              <a:buNone/>
            </a:pPr>
            <a:r>
              <a:rPr lang="en-US" sz="1250" dirty="0">
                <a:solidFill>
                  <a:srgbClr val="1F2933"/>
                </a:solidFill>
                <a:latin typeface="Calibri" pitchFamily="34" charset="0"/>
                <a:ea typeface="Calibri" pitchFamily="34" charset="-122"/>
                <a:cs typeface="Calibri" pitchFamily="34" charset="-120"/>
              </a:rPr>
              <a:t>Dans tous les cas, la validation du M2 (mémoire et stage compris) est nécessaire pour obtenir le master. Les modalités d'affectation des lauréat·e·s déjà titulaires du master seront précisées par les Ministères.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 CRPE Bac+3 (session 2027) – épreuves d'admissibilité</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11</a:t>
            </a:r>
            <a:endParaRPr lang="en-US" sz="900" dirty="0"/>
          </a:p>
        </p:txBody>
      </p:sp>
      <p:sp>
        <p:nvSpPr>
          <p:cNvPr id="5" name="Shape 3"/>
          <p:cNvSpPr/>
          <p:nvPr/>
        </p:nvSpPr>
        <p:spPr>
          <a:xfrm>
            <a:off x="548640" y="1371600"/>
            <a:ext cx="5394960" cy="4754880"/>
          </a:xfrm>
          <a:prstGeom prst="roundRect">
            <a:avLst>
              <a:gd name="adj" fmla="val 2308"/>
            </a:avLst>
          </a:prstGeom>
          <a:solidFill>
            <a:srgbClr val="F4F8F9"/>
          </a:solidFill>
          <a:ln w="9525">
            <a:solidFill>
              <a:srgbClr val="D5E0E3"/>
            </a:solidFill>
            <a:prstDash val="solid"/>
          </a:ln>
        </p:spPr>
      </p:sp>
      <p:sp>
        <p:nvSpPr>
          <p:cNvPr id="6" name="Text 4"/>
          <p:cNvSpPr txBox="1"/>
          <p:nvPr/>
        </p:nvSpPr>
        <p:spPr>
          <a:xfrm>
            <a:off x="822960" y="1554480"/>
            <a:ext cx="493776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Épreuve 1 – Français et mathématiques</a:t>
            </a:r>
            <a:endParaRPr lang="en-US" sz="1700" dirty="0"/>
          </a:p>
        </p:txBody>
      </p:sp>
      <p:sp>
        <p:nvSpPr>
          <p:cNvPr id="7" name="Text 5"/>
          <p:cNvSpPr txBox="1"/>
          <p:nvPr/>
        </p:nvSpPr>
        <p:spPr>
          <a:xfrm>
            <a:off x="822960" y="2103120"/>
            <a:ext cx="4937760" cy="384048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Durée : 4 h · coefficient 5</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Connaissances disciplinaires ; niveau attendu : cycle 4</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Partie français (10 pts) : étude de la langue, lexique, réflexion rédigée à partir d'un texte</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Partie mathématiques (10 pts) : exercices ou problèmes</a:t>
            </a:r>
            <a:endParaRPr lang="en-US" sz="1400" dirty="0"/>
          </a:p>
          <a:p>
            <a:pPr marL="177800" indent="-177800">
              <a:spcAft>
                <a:spcPts val="600"/>
              </a:spcAft>
              <a:buSzPct val="100000"/>
              <a:buChar char="•"/>
            </a:pPr>
            <a:r>
              <a:rPr lang="en-US" sz="1400" b="1" dirty="0">
                <a:solidFill>
                  <a:srgbClr val="E36414"/>
                </a:solidFill>
                <a:latin typeface="Calibri" pitchFamily="34" charset="0"/>
                <a:ea typeface="Calibri" pitchFamily="34" charset="-122"/>
                <a:cs typeface="Calibri" pitchFamily="34" charset="-120"/>
              </a:rPr>
              <a:t>Note ≤ 2,5 sur l'une des deux parties : éliminatoire</a:t>
            </a:r>
            <a:endParaRPr lang="en-US" sz="1400" dirty="0"/>
          </a:p>
        </p:txBody>
      </p:sp>
      <p:sp>
        <p:nvSpPr>
          <p:cNvPr id="8" name="Shape 6"/>
          <p:cNvSpPr/>
          <p:nvPr/>
        </p:nvSpPr>
        <p:spPr>
          <a:xfrm>
            <a:off x="6263640" y="1371600"/>
            <a:ext cx="5394960" cy="4754880"/>
          </a:xfrm>
          <a:prstGeom prst="roundRect">
            <a:avLst>
              <a:gd name="adj" fmla="val 2308"/>
            </a:avLst>
          </a:prstGeom>
          <a:solidFill>
            <a:srgbClr val="E6F0F2"/>
          </a:solidFill>
          <a:ln w="9525">
            <a:solidFill>
              <a:srgbClr val="D5E0E3"/>
            </a:solidFill>
            <a:prstDash val="solid"/>
          </a:ln>
        </p:spPr>
      </p:sp>
      <p:sp>
        <p:nvSpPr>
          <p:cNvPr id="9" name="Text 7"/>
          <p:cNvSpPr txBox="1"/>
          <p:nvPr/>
        </p:nvSpPr>
        <p:spPr>
          <a:xfrm>
            <a:off x="6537960" y="1554480"/>
            <a:ext cx="493776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Épreuve 2 – Autres domaines</a:t>
            </a:r>
            <a:endParaRPr lang="en-US" sz="1700" dirty="0"/>
          </a:p>
        </p:txBody>
      </p:sp>
      <p:sp>
        <p:nvSpPr>
          <p:cNvPr id="10" name="Text 8"/>
          <p:cNvSpPr txBox="1"/>
          <p:nvPr/>
        </p:nvSpPr>
        <p:spPr>
          <a:xfrm>
            <a:off x="6537960" y="2103120"/>
            <a:ext cx="4937760" cy="384048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Durée : 4 h · coefficient 3</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 candidat traite trois domaines de son choix parmi quatre :</a:t>
            </a:r>
            <a:endParaRPr lang="en-US" sz="1400" dirty="0"/>
          </a:p>
          <a:p>
            <a:pPr marL="355600" lvl="1"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histoire-géographie et EMC</a:t>
            </a:r>
            <a:endParaRPr lang="en-US" sz="1400" dirty="0"/>
          </a:p>
          <a:p>
            <a:pPr marL="355600" lvl="1"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sciences et technologie</a:t>
            </a:r>
            <a:endParaRPr lang="en-US" sz="1400" dirty="0"/>
          </a:p>
          <a:p>
            <a:pPr marL="355600" lvl="1"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arts (deux composantes fixées par le programme)</a:t>
            </a:r>
            <a:endParaRPr lang="en-US" sz="1400" dirty="0"/>
          </a:p>
          <a:p>
            <a:pPr marL="355600" lvl="1"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langue vivante (niveau B1) : allemand, anglais, espagnol, italien</a:t>
            </a:r>
            <a:endParaRPr lang="en-US" sz="1400" dirty="0"/>
          </a:p>
          <a:p>
            <a:pPr marL="177800" indent="-177800">
              <a:spcAft>
                <a:spcPts val="600"/>
              </a:spcAft>
              <a:buSzPct val="100000"/>
              <a:buChar char="•"/>
            </a:pPr>
            <a:r>
              <a:rPr lang="en-US" sz="1400" b="1" dirty="0">
                <a:solidFill>
                  <a:srgbClr val="E36414"/>
                </a:solidFill>
                <a:latin typeface="Calibri" pitchFamily="34" charset="0"/>
                <a:ea typeface="Calibri" pitchFamily="34" charset="-122"/>
                <a:cs typeface="Calibri" pitchFamily="34" charset="-120"/>
              </a:rPr>
              <a:t>Note globale ≤ 5 : éliminatoire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 CRPE Bac+3 (session 2027) – épreuves d'admission</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12</a:t>
            </a:r>
            <a:endParaRPr lang="en-US" sz="900" dirty="0"/>
          </a:p>
        </p:txBody>
      </p:sp>
      <p:sp>
        <p:nvSpPr>
          <p:cNvPr id="5" name="Shape 3"/>
          <p:cNvSpPr/>
          <p:nvPr/>
        </p:nvSpPr>
        <p:spPr>
          <a:xfrm>
            <a:off x="548640" y="1371600"/>
            <a:ext cx="5394960" cy="4754880"/>
          </a:xfrm>
          <a:prstGeom prst="roundRect">
            <a:avLst>
              <a:gd name="adj" fmla="val 2308"/>
            </a:avLst>
          </a:prstGeom>
          <a:solidFill>
            <a:srgbClr val="F4F8F9"/>
          </a:solidFill>
          <a:ln w="9525">
            <a:solidFill>
              <a:srgbClr val="D5E0E3"/>
            </a:solidFill>
            <a:prstDash val="solid"/>
          </a:ln>
        </p:spPr>
      </p:sp>
      <p:sp>
        <p:nvSpPr>
          <p:cNvPr id="6" name="Text 4"/>
          <p:cNvSpPr txBox="1"/>
          <p:nvPr/>
        </p:nvSpPr>
        <p:spPr>
          <a:xfrm>
            <a:off x="822960" y="1554480"/>
            <a:ext cx="493776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Épreuve 1 – Exposé et échange</a:t>
            </a:r>
            <a:endParaRPr lang="en-US" sz="1700" dirty="0"/>
          </a:p>
        </p:txBody>
      </p:sp>
      <p:sp>
        <p:nvSpPr>
          <p:cNvPr id="7" name="Text 5"/>
          <p:cNvSpPr txBox="1"/>
          <p:nvPr/>
        </p:nvSpPr>
        <p:spPr>
          <a:xfrm>
            <a:off x="822960" y="2103120"/>
            <a:ext cx="4937760" cy="384048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Préparation 1 h · épreuve 1 h · coefficient 5</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Exposé (15 min) : explicitation et mobilisation d'une notion en français OU en mathématiques, à partir d'un dossier fourni</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Échange avec le jury (30 min)</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 domaine (français ou mathématiques) est choisi à l'inscription au concours</a:t>
            </a:r>
            <a:endParaRPr lang="en-US" sz="1400" dirty="0"/>
          </a:p>
          <a:p>
            <a:pPr marL="177800" indent="-177800">
              <a:spcAft>
                <a:spcPts val="600"/>
              </a:spcAft>
              <a:buSzPct val="100000"/>
              <a:buChar char="•"/>
            </a:pPr>
            <a:r>
              <a:rPr lang="en-US" sz="1400" b="1" dirty="0">
                <a:solidFill>
                  <a:srgbClr val="E36414"/>
                </a:solidFill>
                <a:latin typeface="Calibri" pitchFamily="34" charset="0"/>
                <a:ea typeface="Calibri" pitchFamily="34" charset="-122"/>
                <a:cs typeface="Calibri" pitchFamily="34" charset="-120"/>
              </a:rPr>
              <a:t>Note 0 : éliminatoire</a:t>
            </a:r>
            <a:endParaRPr lang="en-US" sz="1400" dirty="0"/>
          </a:p>
        </p:txBody>
      </p:sp>
      <p:sp>
        <p:nvSpPr>
          <p:cNvPr id="8" name="Shape 6"/>
          <p:cNvSpPr/>
          <p:nvPr/>
        </p:nvSpPr>
        <p:spPr>
          <a:xfrm>
            <a:off x="6263640" y="1371600"/>
            <a:ext cx="5394960" cy="4754880"/>
          </a:xfrm>
          <a:prstGeom prst="roundRect">
            <a:avLst>
              <a:gd name="adj" fmla="val 2308"/>
            </a:avLst>
          </a:prstGeom>
          <a:solidFill>
            <a:srgbClr val="E6F0F2"/>
          </a:solidFill>
          <a:ln w="9525">
            <a:solidFill>
              <a:srgbClr val="D5E0E3"/>
            </a:solidFill>
            <a:prstDash val="solid"/>
          </a:ln>
        </p:spPr>
      </p:sp>
      <p:sp>
        <p:nvSpPr>
          <p:cNvPr id="9" name="Text 7"/>
          <p:cNvSpPr txBox="1"/>
          <p:nvPr/>
        </p:nvSpPr>
        <p:spPr>
          <a:xfrm>
            <a:off x="6537960" y="1554480"/>
            <a:ext cx="493776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Épreuve 2 – EPS et entretien</a:t>
            </a:r>
            <a:endParaRPr lang="en-US" sz="1700" dirty="0"/>
          </a:p>
        </p:txBody>
      </p:sp>
      <p:sp>
        <p:nvSpPr>
          <p:cNvPr id="10" name="Text 8"/>
          <p:cNvSpPr txBox="1"/>
          <p:nvPr/>
        </p:nvSpPr>
        <p:spPr>
          <a:xfrm>
            <a:off x="6537960" y="2103120"/>
            <a:ext cx="4937760" cy="3840480"/>
          </a:xfrm>
          <a:prstGeom prst="rect">
            <a:avLst/>
          </a:prstGeom>
          <a:noFill/>
          <a:ln/>
        </p:spPr>
        <p:txBody>
          <a:bodyPr wrap="square" lIns="25400" tIns="50800" rIns="50800" bIns="25400" rtlCol="0" anchor="t"/>
          <a:lstStyle/>
          <a:p>
            <a:pPr marL="177800" indent="-1778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Durée totale 55 min · coefficient 3</a:t>
            </a:r>
            <a:endParaRPr lang="en-US" sz="1300" dirty="0"/>
          </a:p>
          <a:p>
            <a:pPr marL="177800" indent="-1778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1re partie (20 min, 8 pts) : EPS – culture sportive, corporelle, citoyenne ; le jury propose deux questions, le candidat en traite une</a:t>
            </a:r>
            <a:endParaRPr lang="en-US" sz="1300" dirty="0"/>
          </a:p>
          <a:p>
            <a:pPr marL="177800" indent="-1778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2e partie (35 min, 12 pts) : présentation de la motivation et du parcours (5 min), échange (10 min) puis entretien (20 min) : valeurs de la République et laïcité, projection dans le métier, service public, transition écologique, épanouissement de l'élève</a:t>
            </a:r>
            <a:endParaRPr lang="en-US" sz="1300" dirty="0"/>
          </a:p>
          <a:p>
            <a:pPr marL="177800" indent="-177800">
              <a:spcAft>
                <a:spcPts val="600"/>
              </a:spcAft>
              <a:buSzPct val="100000"/>
              <a:buChar char="•"/>
            </a:pPr>
            <a:r>
              <a:rPr lang="en-US" sz="1300" b="1" dirty="0">
                <a:solidFill>
                  <a:srgbClr val="E36414"/>
                </a:solidFill>
                <a:latin typeface="Calibri" pitchFamily="34" charset="0"/>
                <a:ea typeface="Calibri" pitchFamily="34" charset="-122"/>
                <a:cs typeface="Calibri" pitchFamily="34" charset="-120"/>
              </a:rPr>
              <a:t>Note 0 à l'une des parties : éliminatoire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L'autre voie : le CRPE palier M2 (Bac+5) en 2027</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Dernière session organisée. Ouvert aux titulaires d'un master et aux étudiant·e·s en fin de M2 : conditions d'inscription à vérifier sur le site du ministère.</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non-lauréat·e·s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13</a:t>
            </a:r>
            <a:endParaRPr lang="en-US" sz="900" dirty="0"/>
          </a:p>
        </p:txBody>
      </p:sp>
      <p:sp>
        <p:nvSpPr>
          <p:cNvPr id="6" name="Shape 4"/>
          <p:cNvSpPr/>
          <p:nvPr/>
        </p:nvSpPr>
        <p:spPr>
          <a:xfrm>
            <a:off x="548640" y="1737360"/>
            <a:ext cx="5394960" cy="3108960"/>
          </a:xfrm>
          <a:prstGeom prst="roundRect">
            <a:avLst>
              <a:gd name="adj" fmla="val 3529"/>
            </a:avLst>
          </a:prstGeom>
          <a:solidFill>
            <a:srgbClr val="F4F8F9"/>
          </a:solidFill>
          <a:ln w="9525">
            <a:solidFill>
              <a:srgbClr val="D5E0E3"/>
            </a:solidFill>
            <a:prstDash val="solid"/>
          </a:ln>
        </p:spPr>
      </p:sp>
      <p:sp>
        <p:nvSpPr>
          <p:cNvPr id="7" name="Text 5"/>
          <p:cNvSpPr txBox="1"/>
          <p:nvPr/>
        </p:nvSpPr>
        <p:spPr>
          <a:xfrm>
            <a:off x="822960" y="1920240"/>
            <a:ext cx="493776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Épreuves écrites d'admissibilité</a:t>
            </a:r>
            <a:endParaRPr lang="en-US" sz="1700" dirty="0"/>
          </a:p>
        </p:txBody>
      </p:sp>
      <p:sp>
        <p:nvSpPr>
          <p:cNvPr id="8" name="Text 6"/>
          <p:cNvSpPr txBox="1"/>
          <p:nvPr/>
        </p:nvSpPr>
        <p:spPr>
          <a:xfrm>
            <a:off x="822960" y="2468880"/>
            <a:ext cx="4937760" cy="228600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Français (disciplinaire)</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Mathématiques (disciplinaire)</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Polyvalence (application) : sciences (SVT, physique, technologie) ; histoire, géographie, EMC ; arts (arts plastiques, musique, histoire des arts)</a:t>
            </a:r>
            <a:endParaRPr lang="en-US" sz="1400" dirty="0"/>
          </a:p>
        </p:txBody>
      </p:sp>
      <p:sp>
        <p:nvSpPr>
          <p:cNvPr id="9" name="Shape 7"/>
          <p:cNvSpPr/>
          <p:nvPr/>
        </p:nvSpPr>
        <p:spPr>
          <a:xfrm>
            <a:off x="6263640" y="1737360"/>
            <a:ext cx="5394960" cy="3108960"/>
          </a:xfrm>
          <a:prstGeom prst="roundRect">
            <a:avLst>
              <a:gd name="adj" fmla="val 3529"/>
            </a:avLst>
          </a:prstGeom>
          <a:solidFill>
            <a:srgbClr val="E6F0F2"/>
          </a:solidFill>
          <a:ln w="9525">
            <a:solidFill>
              <a:srgbClr val="D5E0E3"/>
            </a:solidFill>
            <a:prstDash val="solid"/>
          </a:ln>
        </p:spPr>
      </p:sp>
      <p:sp>
        <p:nvSpPr>
          <p:cNvPr id="10" name="Text 8"/>
          <p:cNvSpPr txBox="1"/>
          <p:nvPr/>
        </p:nvSpPr>
        <p:spPr>
          <a:xfrm>
            <a:off x="6537960" y="1920240"/>
            <a:ext cx="4937760" cy="45720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Épreuves orales d'admission</a:t>
            </a:r>
            <a:endParaRPr lang="en-US" sz="1700" dirty="0"/>
          </a:p>
        </p:txBody>
      </p:sp>
      <p:sp>
        <p:nvSpPr>
          <p:cNvPr id="11" name="Text 9"/>
          <p:cNvSpPr txBox="1"/>
          <p:nvPr/>
        </p:nvSpPr>
        <p:spPr>
          <a:xfrm>
            <a:off x="6537960" y="2468880"/>
            <a:ext cx="4937760" cy="228600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Oral 1 « Épreuve de leçon » : français (didactique), mathématiques (didactique)</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Oral 2 « Entretien » : EPS ; motivation, capacité à se projeter dans le métier, connaissance du système éducatif</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Oral facultatif de langue vivante : langue et didactique des langues-cultures</a:t>
            </a:r>
            <a:endParaRPr lang="en-US" sz="1400" dirty="0"/>
          </a:p>
        </p:txBody>
      </p:sp>
      <p:sp>
        <p:nvSpPr>
          <p:cNvPr id="12" name="Shape 10"/>
          <p:cNvSpPr/>
          <p:nvPr/>
        </p:nvSpPr>
        <p:spPr>
          <a:xfrm>
            <a:off x="548640" y="5074920"/>
            <a:ext cx="11064240" cy="1097280"/>
          </a:xfrm>
          <a:prstGeom prst="roundRect">
            <a:avLst>
              <a:gd name="adj" fmla="val 10000"/>
            </a:avLst>
          </a:prstGeom>
          <a:solidFill>
            <a:srgbClr val="FDEEE3"/>
          </a:solidFill>
          <a:ln w="9525">
            <a:solidFill>
              <a:srgbClr val="E36414"/>
            </a:solidFill>
            <a:prstDash val="solid"/>
          </a:ln>
        </p:spPr>
      </p:sp>
      <p:sp>
        <p:nvSpPr>
          <p:cNvPr id="13" name="Text 11"/>
          <p:cNvSpPr txBox="1"/>
          <p:nvPr/>
        </p:nvSpPr>
        <p:spPr>
          <a:xfrm>
            <a:off x="822960" y="5166360"/>
            <a:ext cx="10515600" cy="91440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Une même personne peut s'inscrire aux deux concours (Bac+3 et palier M2) ; les calendriers d'épreuves seront à comparer au moment des inscriptions (automne 2026). Réunion d'information concours à l'automne.</a:t>
            </a:r>
            <a:endParaRPr lang="en-US" sz="1300" dirty="0"/>
          </a:p>
        </p:txBody>
      </p:sp>
      <p:sp>
        <p:nvSpPr>
          <p:cNvPr id="14" name="Text 12"/>
          <p:cNvSpPr txBox="1"/>
          <p:nvPr/>
        </p:nvSpPr>
        <p:spPr>
          <a:xfrm>
            <a:off x="548640" y="6309360"/>
            <a:ext cx="11064240" cy="365760"/>
          </a:xfrm>
          <a:prstGeom prst="rect">
            <a:avLst/>
          </a:prstGeom>
          <a:noFill/>
          <a:ln/>
        </p:spPr>
        <p:txBody>
          <a:bodyPr wrap="square" lIns="0" tIns="0" rIns="0" bIns="0" rtlCol="0" anchor="t"/>
          <a:lstStyle/>
          <a:p>
            <a:pPr marL="0" indent="0">
              <a:buNone/>
            </a:pP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Quel est votre groupe ?</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Deux groupes de 39 étudiant·e·s</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14</a:t>
            </a:r>
            <a:endParaRPr lang="en-US" sz="900" dirty="0"/>
          </a:p>
        </p:txBody>
      </p:sp>
      <p:sp>
        <p:nvSpPr>
          <p:cNvPr id="6" name="Shape 4"/>
          <p:cNvSpPr/>
          <p:nvPr/>
        </p:nvSpPr>
        <p:spPr>
          <a:xfrm>
            <a:off x="548640" y="1737360"/>
            <a:ext cx="5440680" cy="2743200"/>
          </a:xfrm>
          <a:prstGeom prst="roundRect">
            <a:avLst>
              <a:gd name="adj" fmla="val 4000"/>
            </a:avLst>
          </a:prstGeom>
          <a:solidFill>
            <a:srgbClr val="FDEEE3"/>
          </a:solidFill>
          <a:ln w="9525">
            <a:solidFill>
              <a:srgbClr val="E36414"/>
            </a:solidFill>
            <a:prstDash val="solid"/>
          </a:ln>
        </p:spPr>
      </p:sp>
      <p:sp>
        <p:nvSpPr>
          <p:cNvPr id="7" name="Text 5"/>
          <p:cNvSpPr txBox="1"/>
          <p:nvPr/>
        </p:nvSpPr>
        <p:spPr>
          <a:xfrm>
            <a:off x="822960" y="1920240"/>
            <a:ext cx="4937760" cy="640080"/>
          </a:xfrm>
          <a:prstGeom prst="rect">
            <a:avLst/>
          </a:prstGeom>
          <a:noFill/>
          <a:ln/>
        </p:spPr>
        <p:txBody>
          <a:bodyPr wrap="square" lIns="0" tIns="0" rIns="0" bIns="0" rtlCol="0" anchor="t"/>
          <a:lstStyle/>
          <a:p>
            <a:pPr marL="0" indent="0">
              <a:buNone/>
            </a:pPr>
            <a:r>
              <a:rPr lang="en-US" sz="3000" b="1" dirty="0">
                <a:solidFill>
                  <a:srgbClr val="E36414"/>
                </a:solidFill>
                <a:latin typeface="Cambria" pitchFamily="34" charset="0"/>
                <a:ea typeface="Cambria" pitchFamily="34" charset="-122"/>
                <a:cs typeface="Cambria" pitchFamily="34" charset="-120"/>
              </a:rPr>
              <a:t>Groupe 6</a:t>
            </a:r>
            <a:endParaRPr lang="en-US" sz="3000" dirty="0"/>
          </a:p>
        </p:txBody>
      </p:sp>
      <p:sp>
        <p:nvSpPr>
          <p:cNvPr id="8" name="Text 6"/>
          <p:cNvSpPr txBox="1"/>
          <p:nvPr/>
        </p:nvSpPr>
        <p:spPr>
          <a:xfrm>
            <a:off x="822960" y="2651760"/>
            <a:ext cx="4937760" cy="457200"/>
          </a:xfrm>
          <a:prstGeom prst="rect">
            <a:avLst/>
          </a:prstGeom>
          <a:noFill/>
          <a:ln/>
        </p:spPr>
        <p:txBody>
          <a:bodyPr wrap="square" lIns="0" tIns="0" rIns="0" bIns="0" rtlCol="0" anchor="t"/>
          <a:lstStyle/>
          <a:p>
            <a:pPr marL="0" indent="0">
              <a:buNone/>
            </a:pPr>
            <a:r>
              <a:rPr lang="en-US" sz="1800" dirty="0">
                <a:solidFill>
                  <a:srgbClr val="1F2933"/>
                </a:solidFill>
                <a:latin typeface="Calibri" pitchFamily="34" charset="0"/>
                <a:ea typeface="Calibri" pitchFamily="34" charset="-122"/>
                <a:cs typeface="Calibri" pitchFamily="34" charset="-120"/>
              </a:rPr>
              <a:t>30 </a:t>
            </a:r>
            <a:r>
              <a:rPr lang="en-US" sz="1800" dirty="0" err="1">
                <a:solidFill>
                  <a:srgbClr val="1F2933"/>
                </a:solidFill>
                <a:latin typeface="Calibri" pitchFamily="34" charset="0"/>
                <a:ea typeface="Calibri" pitchFamily="34" charset="-122"/>
                <a:cs typeface="Calibri" pitchFamily="34" charset="-120"/>
              </a:rPr>
              <a:t>étudiant·es</a:t>
            </a:r>
            <a:endParaRPr lang="en-US" sz="1800" dirty="0"/>
          </a:p>
        </p:txBody>
      </p:sp>
      <p:sp>
        <p:nvSpPr>
          <p:cNvPr id="9" name="Text 7"/>
          <p:cNvSpPr txBox="1"/>
          <p:nvPr/>
        </p:nvSpPr>
        <p:spPr>
          <a:xfrm>
            <a:off x="822960" y="3200400"/>
            <a:ext cx="4937760" cy="457200"/>
          </a:xfrm>
          <a:prstGeom prst="rect">
            <a:avLst/>
          </a:prstGeom>
          <a:noFill/>
          <a:ln/>
        </p:spPr>
        <p:txBody>
          <a:bodyPr wrap="square" lIns="0" tIns="0" rIns="0" bIns="0" rtlCol="0" anchor="t"/>
          <a:lstStyle/>
          <a:p>
            <a:pPr marL="0" indent="0">
              <a:buNone/>
            </a:pPr>
            <a:r>
              <a:rPr lang="en-US" sz="1400" i="1" dirty="0">
                <a:solidFill>
                  <a:srgbClr val="5B6770"/>
                </a:solidFill>
                <a:latin typeface="Calibri" pitchFamily="34" charset="0"/>
                <a:ea typeface="Calibri" pitchFamily="34" charset="-122"/>
                <a:cs typeface="Calibri" pitchFamily="34" charset="-120"/>
              </a:rPr>
              <a:t>Mêmes jours de stage filé (mardi + mercredi matin)</a:t>
            </a:r>
            <a:endParaRPr lang="en-US" sz="1400" dirty="0"/>
          </a:p>
        </p:txBody>
      </p:sp>
      <p:sp>
        <p:nvSpPr>
          <p:cNvPr id="10" name="Shape 8"/>
          <p:cNvSpPr/>
          <p:nvPr/>
        </p:nvSpPr>
        <p:spPr>
          <a:xfrm>
            <a:off x="6172200" y="1737360"/>
            <a:ext cx="5440680" cy="2743200"/>
          </a:xfrm>
          <a:prstGeom prst="roundRect">
            <a:avLst>
              <a:gd name="adj" fmla="val 4000"/>
            </a:avLst>
          </a:prstGeom>
          <a:solidFill>
            <a:srgbClr val="E6F0F2"/>
          </a:solidFill>
          <a:ln w="9525">
            <a:solidFill>
              <a:srgbClr val="D5E0E3"/>
            </a:solidFill>
            <a:prstDash val="solid"/>
          </a:ln>
        </p:spPr>
      </p:sp>
      <p:sp>
        <p:nvSpPr>
          <p:cNvPr id="11" name="Text 9"/>
          <p:cNvSpPr txBox="1"/>
          <p:nvPr/>
        </p:nvSpPr>
        <p:spPr>
          <a:xfrm>
            <a:off x="6446520" y="1920240"/>
            <a:ext cx="4937760" cy="640080"/>
          </a:xfrm>
          <a:prstGeom prst="rect">
            <a:avLst/>
          </a:prstGeom>
          <a:noFill/>
          <a:ln/>
        </p:spPr>
        <p:txBody>
          <a:bodyPr wrap="square" lIns="0" tIns="0" rIns="0" bIns="0" rtlCol="0" anchor="t"/>
          <a:lstStyle/>
          <a:p>
            <a:pPr marL="0" indent="0">
              <a:buNone/>
            </a:pPr>
            <a:r>
              <a:rPr lang="en-US" sz="3000" b="1" dirty="0">
                <a:solidFill>
                  <a:srgbClr val="0F4C5C"/>
                </a:solidFill>
                <a:latin typeface="Cambria" pitchFamily="34" charset="0"/>
                <a:ea typeface="Cambria" pitchFamily="34" charset="-122"/>
                <a:cs typeface="Cambria" pitchFamily="34" charset="-120"/>
              </a:rPr>
              <a:t>Groupe 7</a:t>
            </a:r>
            <a:endParaRPr lang="en-US" sz="3000" dirty="0"/>
          </a:p>
        </p:txBody>
      </p:sp>
      <p:sp>
        <p:nvSpPr>
          <p:cNvPr id="12" name="Text 10"/>
          <p:cNvSpPr txBox="1"/>
          <p:nvPr/>
        </p:nvSpPr>
        <p:spPr>
          <a:xfrm>
            <a:off x="6446520" y="2651760"/>
            <a:ext cx="4937760" cy="457200"/>
          </a:xfrm>
          <a:prstGeom prst="rect">
            <a:avLst/>
          </a:prstGeom>
          <a:noFill/>
          <a:ln/>
        </p:spPr>
        <p:txBody>
          <a:bodyPr wrap="square" lIns="0" tIns="0" rIns="0" bIns="0" rtlCol="0" anchor="t"/>
          <a:lstStyle/>
          <a:p>
            <a:pPr marL="0" indent="0">
              <a:buNone/>
            </a:pPr>
            <a:r>
              <a:rPr lang="en-US" sz="1800" dirty="0">
                <a:solidFill>
                  <a:srgbClr val="1F2933"/>
                </a:solidFill>
                <a:latin typeface="Calibri" pitchFamily="34" charset="0"/>
                <a:ea typeface="Calibri" pitchFamily="34" charset="-122"/>
                <a:cs typeface="Calibri" pitchFamily="34" charset="-120"/>
              </a:rPr>
              <a:t>30 </a:t>
            </a:r>
            <a:r>
              <a:rPr lang="en-US" sz="1800" dirty="0" err="1">
                <a:solidFill>
                  <a:srgbClr val="1F2933"/>
                </a:solidFill>
                <a:latin typeface="Calibri" pitchFamily="34" charset="0"/>
                <a:ea typeface="Calibri" pitchFamily="34" charset="-122"/>
                <a:cs typeface="Calibri" pitchFamily="34" charset="-120"/>
              </a:rPr>
              <a:t>étudiant·es</a:t>
            </a:r>
            <a:endParaRPr lang="en-US" sz="1800" dirty="0"/>
          </a:p>
        </p:txBody>
      </p:sp>
      <p:sp>
        <p:nvSpPr>
          <p:cNvPr id="13" name="Text 11"/>
          <p:cNvSpPr txBox="1"/>
          <p:nvPr/>
        </p:nvSpPr>
        <p:spPr>
          <a:xfrm>
            <a:off x="6446520" y="3200400"/>
            <a:ext cx="4937760" cy="457200"/>
          </a:xfrm>
          <a:prstGeom prst="rect">
            <a:avLst/>
          </a:prstGeom>
          <a:noFill/>
          <a:ln/>
        </p:spPr>
        <p:txBody>
          <a:bodyPr wrap="square" lIns="0" tIns="0" rIns="0" bIns="0" rtlCol="0" anchor="t"/>
          <a:lstStyle/>
          <a:p>
            <a:pPr marL="0" indent="0">
              <a:buNone/>
            </a:pPr>
            <a:r>
              <a:rPr lang="en-US" sz="1400" i="1" dirty="0">
                <a:solidFill>
                  <a:srgbClr val="5B6770"/>
                </a:solidFill>
                <a:latin typeface="Calibri" pitchFamily="34" charset="0"/>
                <a:ea typeface="Calibri" pitchFamily="34" charset="-122"/>
                <a:cs typeface="Calibri" pitchFamily="34" charset="-120"/>
              </a:rPr>
              <a:t>Mêmes jours de stage filé (mardi + mercredi matin)</a:t>
            </a:r>
            <a:endParaRPr lang="en-US" sz="1400" dirty="0"/>
          </a:p>
        </p:txBody>
      </p:sp>
      <p:sp>
        <p:nvSpPr>
          <p:cNvPr id="14" name="Shape 12"/>
          <p:cNvSpPr/>
          <p:nvPr/>
        </p:nvSpPr>
        <p:spPr>
          <a:xfrm>
            <a:off x="548640" y="4754880"/>
            <a:ext cx="11064240" cy="1371600"/>
          </a:xfrm>
          <a:prstGeom prst="roundRect">
            <a:avLst>
              <a:gd name="adj" fmla="val 8000"/>
            </a:avLst>
          </a:prstGeom>
          <a:solidFill>
            <a:srgbClr val="F4F8F9"/>
          </a:solidFill>
          <a:ln w="9525">
            <a:solidFill>
              <a:srgbClr val="D5E0E3"/>
            </a:solidFill>
            <a:prstDash val="solid"/>
          </a:ln>
        </p:spPr>
      </p:sp>
      <p:sp>
        <p:nvSpPr>
          <p:cNvPr id="15" name="Text 13"/>
          <p:cNvSpPr txBox="1"/>
          <p:nvPr/>
        </p:nvSpPr>
        <p:spPr>
          <a:xfrm>
            <a:off x="822960" y="4892040"/>
            <a:ext cx="10515600" cy="118872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La composition des groupes vous sera communiquée par mail par Madame Ceaux</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Les deux groupes partagent la même barrette </a:t>
            </a:r>
            <a:r>
              <a:rPr lang="en-US" sz="1400" dirty="0" err="1">
                <a:solidFill>
                  <a:srgbClr val="1F2933"/>
                </a:solidFill>
                <a:latin typeface="Calibri" pitchFamily="34" charset="0"/>
                <a:ea typeface="Calibri" pitchFamily="34" charset="-122"/>
                <a:cs typeface="Calibri" pitchFamily="34" charset="-120"/>
              </a:rPr>
              <a:t>horaire</a:t>
            </a:r>
            <a:r>
              <a:rPr lang="en-US" sz="1400" dirty="0">
                <a:solidFill>
                  <a:srgbClr val="1F2933"/>
                </a:solidFill>
                <a:latin typeface="Calibri" pitchFamily="34" charset="0"/>
                <a:ea typeface="Calibri" pitchFamily="34" charset="-122"/>
                <a:cs typeface="Calibri" pitchFamily="34" charset="-120"/>
              </a:rPr>
              <a:t> (barrette E) : mêmes créneaux, salles et enseignant·e·s différent·e·s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Les stages en M2 parcours non-lauréat</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Stage d'Observation et de Pratique Accompagnée – un stage filé de 1,5 jour par semaine, toute l'année (calendrier étudiant 2026-2027)</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15</a:t>
            </a:r>
            <a:endParaRPr lang="en-US" sz="900" dirty="0"/>
          </a:p>
        </p:txBody>
      </p:sp>
      <p:sp>
        <p:nvSpPr>
          <p:cNvPr id="6" name="Shape 4"/>
          <p:cNvSpPr/>
          <p:nvPr/>
        </p:nvSpPr>
        <p:spPr>
          <a:xfrm>
            <a:off x="548640" y="1691640"/>
            <a:ext cx="3566160" cy="3108960"/>
          </a:xfrm>
          <a:prstGeom prst="roundRect">
            <a:avLst>
              <a:gd name="adj" fmla="val 3529"/>
            </a:avLst>
          </a:prstGeom>
          <a:solidFill>
            <a:srgbClr val="F4F8F9"/>
          </a:solidFill>
          <a:ln w="9525">
            <a:solidFill>
              <a:srgbClr val="D5E0E3"/>
            </a:solidFill>
            <a:prstDash val="solid"/>
          </a:ln>
        </p:spPr>
      </p:sp>
      <p:sp>
        <p:nvSpPr>
          <p:cNvPr id="7" name="Text 5"/>
          <p:cNvSpPr txBox="1"/>
          <p:nvPr/>
        </p:nvSpPr>
        <p:spPr>
          <a:xfrm>
            <a:off x="777240" y="1874520"/>
            <a:ext cx="3108960" cy="502920"/>
          </a:xfrm>
          <a:prstGeom prst="rect">
            <a:avLst/>
          </a:prstGeom>
          <a:noFill/>
          <a:ln/>
        </p:spPr>
        <p:txBody>
          <a:bodyPr wrap="square" lIns="0" tIns="0" rIns="0" bIns="0" rtlCol="0" anchor="t"/>
          <a:lstStyle/>
          <a:p>
            <a:pPr marL="0" indent="0">
              <a:buNone/>
            </a:pPr>
            <a:r>
              <a:rPr lang="en-US" sz="2000" b="1" dirty="0">
                <a:solidFill>
                  <a:srgbClr val="0F4C5C"/>
                </a:solidFill>
                <a:latin typeface="Cambria" pitchFamily="34" charset="0"/>
                <a:ea typeface="Cambria" pitchFamily="34" charset="-122"/>
                <a:cs typeface="Cambria" pitchFamily="34" charset="-120"/>
              </a:rPr>
              <a:t>Mardi + mercredi matin</a:t>
            </a:r>
            <a:endParaRPr lang="en-US" sz="2000" dirty="0"/>
          </a:p>
        </p:txBody>
      </p:sp>
      <p:sp>
        <p:nvSpPr>
          <p:cNvPr id="8" name="Text 6"/>
          <p:cNvSpPr txBox="1"/>
          <p:nvPr/>
        </p:nvSpPr>
        <p:spPr>
          <a:xfrm>
            <a:off x="777240" y="2468880"/>
            <a:ext cx="3108960" cy="219456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Stage filé de septembre à fin juin, dans la même classe d'accueil (MAT ou PEMF), avec prise en charge progressive de séances – mêmes écoles d'accueil et mêmes supports de formation que les autres parcours</a:t>
            </a:r>
            <a:endParaRPr lang="en-US" sz="1250" dirty="0"/>
          </a:p>
        </p:txBody>
      </p:sp>
      <p:sp>
        <p:nvSpPr>
          <p:cNvPr id="9" name="Shape 7"/>
          <p:cNvSpPr/>
          <p:nvPr/>
        </p:nvSpPr>
        <p:spPr>
          <a:xfrm>
            <a:off x="4297680" y="1691640"/>
            <a:ext cx="3566160" cy="3108960"/>
          </a:xfrm>
          <a:prstGeom prst="roundRect">
            <a:avLst>
              <a:gd name="adj" fmla="val 3529"/>
            </a:avLst>
          </a:prstGeom>
          <a:solidFill>
            <a:srgbClr val="F4F8F9"/>
          </a:solidFill>
          <a:ln w="9525">
            <a:solidFill>
              <a:srgbClr val="D5E0E3"/>
            </a:solidFill>
            <a:prstDash val="solid"/>
          </a:ln>
        </p:spPr>
      </p:sp>
      <p:sp>
        <p:nvSpPr>
          <p:cNvPr id="10" name="Text 8"/>
          <p:cNvSpPr txBox="1"/>
          <p:nvPr/>
        </p:nvSpPr>
        <p:spPr>
          <a:xfrm>
            <a:off x="4526280" y="1874520"/>
            <a:ext cx="3108960" cy="502920"/>
          </a:xfrm>
          <a:prstGeom prst="rect">
            <a:avLst/>
          </a:prstGeom>
          <a:noFill/>
          <a:ln/>
        </p:spPr>
        <p:txBody>
          <a:bodyPr wrap="square" lIns="0" tIns="0" rIns="0" bIns="0" rtlCol="0" anchor="t"/>
          <a:lstStyle/>
          <a:p>
            <a:pPr marL="0" indent="0">
              <a:buNone/>
            </a:pPr>
            <a:r>
              <a:rPr lang="en-US" sz="2000" b="1" dirty="0">
                <a:solidFill>
                  <a:srgbClr val="0F4C5C"/>
                </a:solidFill>
                <a:latin typeface="Cambria" pitchFamily="34" charset="0"/>
                <a:ea typeface="Cambria" pitchFamily="34" charset="-122"/>
                <a:cs typeface="Cambria" pitchFamily="34" charset="-120"/>
              </a:rPr>
              <a:t>Pas de stage massé</a:t>
            </a:r>
            <a:endParaRPr lang="en-US" sz="2000" dirty="0"/>
          </a:p>
        </p:txBody>
      </p:sp>
      <p:sp>
        <p:nvSpPr>
          <p:cNvPr id="11" name="Text 9"/>
          <p:cNvSpPr txBox="1"/>
          <p:nvPr/>
        </p:nvSpPr>
        <p:spPr>
          <a:xfrm>
            <a:off x="4526280" y="2468880"/>
            <a:ext cx="3108960" cy="219456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Les semaines restent organisées à l'identique toute l'année ; quelques aménagements ponctuels (jours fériés, semaines décalées : 10 mars et 19 mai en journée complète) figurent au calendrier de la promotion</a:t>
            </a:r>
            <a:endParaRPr lang="en-US" sz="1250" dirty="0"/>
          </a:p>
        </p:txBody>
      </p:sp>
      <p:sp>
        <p:nvSpPr>
          <p:cNvPr id="12" name="Shape 10"/>
          <p:cNvSpPr/>
          <p:nvPr/>
        </p:nvSpPr>
        <p:spPr>
          <a:xfrm>
            <a:off x="8046720" y="1691640"/>
            <a:ext cx="3566160" cy="3108960"/>
          </a:xfrm>
          <a:prstGeom prst="roundRect">
            <a:avLst>
              <a:gd name="adj" fmla="val 3529"/>
            </a:avLst>
          </a:prstGeom>
          <a:solidFill>
            <a:srgbClr val="FDEEE3"/>
          </a:solidFill>
          <a:ln w="9525">
            <a:solidFill>
              <a:srgbClr val="E36414"/>
            </a:solidFill>
            <a:prstDash val="solid"/>
          </a:ln>
        </p:spPr>
      </p:sp>
      <p:sp>
        <p:nvSpPr>
          <p:cNvPr id="13" name="Text 11"/>
          <p:cNvSpPr txBox="1"/>
          <p:nvPr/>
        </p:nvSpPr>
        <p:spPr>
          <a:xfrm>
            <a:off x="8275320" y="1874520"/>
            <a:ext cx="3108960" cy="502920"/>
          </a:xfrm>
          <a:prstGeom prst="rect">
            <a:avLst/>
          </a:prstGeom>
          <a:noFill/>
          <a:ln/>
        </p:spPr>
        <p:txBody>
          <a:bodyPr wrap="square" lIns="0" tIns="0" rIns="0" bIns="0" rtlCol="0" anchor="t"/>
          <a:lstStyle/>
          <a:p>
            <a:pPr marL="0" indent="0">
              <a:buNone/>
            </a:pPr>
            <a:r>
              <a:rPr lang="en-US" sz="2000" b="1" dirty="0">
                <a:solidFill>
                  <a:srgbClr val="E36414"/>
                </a:solidFill>
                <a:latin typeface="Cambria" pitchFamily="34" charset="0"/>
                <a:ea typeface="Cambria" pitchFamily="34" charset="-122"/>
                <a:cs typeface="Cambria" pitchFamily="34" charset="-120"/>
              </a:rPr>
              <a:t>Période de concours</a:t>
            </a:r>
            <a:endParaRPr lang="en-US" sz="2000" dirty="0"/>
          </a:p>
        </p:txBody>
      </p:sp>
      <p:sp>
        <p:nvSpPr>
          <p:cNvPr id="14" name="Text 12"/>
          <p:cNvSpPr txBox="1"/>
          <p:nvPr/>
        </p:nvSpPr>
        <p:spPr>
          <a:xfrm>
            <a:off x="8275320" y="2468880"/>
            <a:ext cx="3108960" cy="219456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Autour des épreuves écrites et orales : préparation au concours, concours blancs, préparation des oraux (programme précisé en cours d'année)</a:t>
            </a:r>
            <a:endParaRPr lang="en-US" sz="1250" dirty="0"/>
          </a:p>
        </p:txBody>
      </p:sp>
      <p:sp>
        <p:nvSpPr>
          <p:cNvPr id="15" name="Shape 13"/>
          <p:cNvSpPr/>
          <p:nvPr/>
        </p:nvSpPr>
        <p:spPr>
          <a:xfrm>
            <a:off x="548640" y="4983480"/>
            <a:ext cx="11064240" cy="1234440"/>
          </a:xfrm>
          <a:prstGeom prst="roundRect">
            <a:avLst>
              <a:gd name="adj" fmla="val 8889"/>
            </a:avLst>
          </a:prstGeom>
          <a:solidFill>
            <a:srgbClr val="E6F0F2"/>
          </a:solidFill>
          <a:ln w="9525">
            <a:solidFill>
              <a:srgbClr val="D5E0E3"/>
            </a:solidFill>
            <a:prstDash val="solid"/>
          </a:ln>
        </p:spPr>
      </p:sp>
      <p:sp>
        <p:nvSpPr>
          <p:cNvPr id="16" name="Text 14"/>
          <p:cNvSpPr txBox="1"/>
          <p:nvPr/>
        </p:nvSpPr>
        <p:spPr>
          <a:xfrm>
            <a:off x="777240" y="5074920"/>
            <a:ext cx="10607040" cy="1097280"/>
          </a:xfrm>
          <a:prstGeom prst="rect">
            <a:avLst/>
          </a:prstGeom>
          <a:noFill/>
          <a:ln/>
        </p:spPr>
        <p:txBody>
          <a:bodyPr wrap="square" lIns="25400" tIns="50800" rIns="50800" bIns="25400" rtlCol="0" anchor="t"/>
          <a:lstStyle/>
          <a:p>
            <a:pPr marL="177800" indent="-177800">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Le stage est obligatoire pour valider le M2 : il est adossé aux UE 950 et 1050 (non compensables)</a:t>
            </a:r>
            <a:endParaRPr lang="en-US" sz="1250" dirty="0"/>
          </a:p>
          <a:p>
            <a:pPr marL="177800" indent="-177800">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Focales de stage, analyse de pratique et portfolio : accompagnement en formation avant et après chaque période</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 calendrier 2026-2027</a:t>
            </a:r>
            <a:endParaRPr lang="en-US" sz="30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16</a:t>
            </a:r>
            <a:endParaRPr lang="en-US" sz="900" dirty="0"/>
          </a:p>
        </p:txBody>
      </p:sp>
      <p:graphicFrame>
        <p:nvGraphicFramePr>
          <p:cNvPr id="17" name="Table 0"/>
          <p:cNvGraphicFramePr>
            <a:graphicFrameLocks noGrp="1"/>
          </p:cNvGraphicFramePr>
          <p:nvPr>
            <p:extLst>
              <p:ext uri="{D42A27DB-BD31-4B8C-83A1-F6EECF244321}">
                <p14:modId xmlns:p14="http://schemas.microsoft.com/office/powerpoint/2010/main" val="1115896681"/>
              </p:ext>
            </p:extLst>
          </p:nvPr>
        </p:nvGraphicFramePr>
        <p:xfrm>
          <a:off x="548640" y="1280160"/>
          <a:ext cx="7315200" cy="3145536"/>
        </p:xfrm>
        <a:graphic>
          <a:graphicData uri="http://schemas.openxmlformats.org/drawingml/2006/table">
            <a:tbl>
              <a:tblPr/>
              <a:tblGrid>
                <a:gridCol w="2926080">
                  <a:extLst>
                    <a:ext uri="{9D8B030D-6E8A-4147-A177-3AD203B41FA5}">
                      <a16:colId xmlns:a16="http://schemas.microsoft.com/office/drawing/2014/main" val="20000"/>
                    </a:ext>
                  </a:extLst>
                </a:gridCol>
                <a:gridCol w="4389120">
                  <a:extLst>
                    <a:ext uri="{9D8B030D-6E8A-4147-A177-3AD203B41FA5}">
                      <a16:colId xmlns:a16="http://schemas.microsoft.com/office/drawing/2014/main" val="20001"/>
                    </a:ext>
                  </a:extLst>
                </a:gridCol>
              </a:tblGrid>
              <a:tr h="393192">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Temps forts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Dates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extLst>
                  <a:ext uri="{0D108BD9-81ED-4DB2-BD59-A6C34878D82A}">
                    <a16:rowId xmlns:a16="http://schemas.microsoft.com/office/drawing/2014/main" val="10000"/>
                  </a:ext>
                </a:extLst>
              </a:tr>
              <a:tr h="393192">
                <a:tc>
                  <a:txBody>
                    <a:bodyPr/>
                    <a:lstStyle/>
                    <a:p>
                      <a:pPr marL="0" indent="0">
                        <a:buNone/>
                      </a:pPr>
                      <a:r>
                        <a:rPr lang="en-US" sz="1200" b="1" dirty="0">
                          <a:solidFill>
                            <a:srgbClr val="1F2933"/>
                          </a:solidFill>
                          <a:latin typeface="Calibri" pitchFamily="34" charset="0"/>
                          <a:ea typeface="Calibri" pitchFamily="34" charset="-122"/>
                          <a:cs typeface="Calibri" pitchFamily="34" charset="-120"/>
                        </a:rPr>
                        <a:t>Début des cours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buNone/>
                      </a:pPr>
                      <a:r>
                        <a:rPr lang="en-US" sz="1200" dirty="0">
                          <a:solidFill>
                            <a:srgbClr val="1F2933"/>
                          </a:solidFill>
                          <a:latin typeface="Calibri" pitchFamily="34" charset="0"/>
                          <a:ea typeface="Calibri" pitchFamily="34" charset="-122"/>
                          <a:cs typeface="Calibri" pitchFamily="34" charset="-120"/>
                        </a:rPr>
                        <a:t>Semaine </a:t>
                      </a:r>
                      <a:r>
                        <a:rPr lang="en-US" sz="1200">
                          <a:solidFill>
                            <a:srgbClr val="1F2933"/>
                          </a:solidFill>
                          <a:latin typeface="Calibri" pitchFamily="34" charset="0"/>
                          <a:ea typeface="Calibri" pitchFamily="34" charset="-122"/>
                          <a:cs typeface="Calibri" pitchFamily="34" charset="-120"/>
                        </a:rPr>
                        <a:t>du 14 </a:t>
                      </a:r>
                      <a:r>
                        <a:rPr lang="en-US" sz="1200" dirty="0">
                          <a:solidFill>
                            <a:srgbClr val="1F2933"/>
                          </a:solidFill>
                          <a:latin typeface="Calibri" pitchFamily="34" charset="0"/>
                          <a:ea typeface="Calibri" pitchFamily="34" charset="-122"/>
                          <a:cs typeface="Calibri" pitchFamily="34" charset="-120"/>
                        </a:rPr>
                        <a:t>septembre 2026</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93192">
                <a:tc>
                  <a:txBody>
                    <a:bodyPr/>
                    <a:lstStyle/>
                    <a:p>
                      <a:pPr marL="0" indent="0">
                        <a:buNone/>
                      </a:pPr>
                      <a:r>
                        <a:rPr lang="en-US" sz="1200" b="1" dirty="0" err="1">
                          <a:solidFill>
                            <a:srgbClr val="1F2933"/>
                          </a:solidFill>
                          <a:latin typeface="Calibri" pitchFamily="34" charset="0"/>
                          <a:ea typeface="Calibri" pitchFamily="34" charset="-122"/>
                          <a:cs typeface="Calibri" pitchFamily="34" charset="-120"/>
                        </a:rPr>
                        <a:t>Vacances</a:t>
                      </a:r>
                      <a:r>
                        <a:rPr lang="en-US" sz="1200" b="1" dirty="0">
                          <a:solidFill>
                            <a:srgbClr val="1F2933"/>
                          </a:solidFill>
                          <a:latin typeface="Calibri" pitchFamily="34" charset="0"/>
                          <a:ea typeface="Calibri" pitchFamily="34" charset="-122"/>
                          <a:cs typeface="Calibri" pitchFamily="34" charset="-120"/>
                        </a:rPr>
                        <a:t> </a:t>
                      </a:r>
                      <a:r>
                        <a:rPr lang="en-US" sz="1200" b="1" dirty="0" err="1">
                          <a:solidFill>
                            <a:srgbClr val="1F2933"/>
                          </a:solidFill>
                          <a:latin typeface="Calibri" pitchFamily="34" charset="0"/>
                          <a:ea typeface="Calibri" pitchFamily="34" charset="-122"/>
                          <a:cs typeface="Calibri" pitchFamily="34" charset="-120"/>
                        </a:rPr>
                        <a:t>d’automne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buNone/>
                      </a:pPr>
                      <a:r>
                        <a:rPr lang="en-US" sz="1200" dirty="0">
                          <a:solidFill>
                            <a:srgbClr val="1F2933"/>
                          </a:solidFill>
                          <a:latin typeface="Calibri" pitchFamily="34" charset="0"/>
                          <a:ea typeface="Calibri" pitchFamily="34" charset="-122"/>
                          <a:cs typeface="Calibri" pitchFamily="34" charset="-120"/>
                        </a:rPr>
                        <a:t>du samedi 24 octobre au lundi 2 novembre matin</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2"/>
                  </a:ext>
                </a:extLst>
              </a:tr>
              <a:tr h="393192">
                <a:tc>
                  <a:txBody>
                    <a:bodyPr/>
                    <a:lstStyle/>
                    <a:p>
                      <a:pPr marL="0" indent="0">
                        <a:buNone/>
                      </a:pPr>
                      <a:r>
                        <a:rPr lang="en-US" sz="1200" b="1" dirty="0">
                          <a:solidFill>
                            <a:srgbClr val="1F2933"/>
                          </a:solidFill>
                          <a:latin typeface="Calibri" pitchFamily="34" charset="0"/>
                          <a:ea typeface="Calibri" pitchFamily="34" charset="-122"/>
                          <a:cs typeface="Calibri" pitchFamily="34" charset="-120"/>
                        </a:rPr>
                        <a:t>Examens session 1 – semestre 1</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buNone/>
                      </a:pPr>
                      <a:r>
                        <a:rPr lang="en-US" sz="1200" dirty="0">
                          <a:solidFill>
                            <a:srgbClr val="1F2933"/>
                          </a:solidFill>
                          <a:latin typeface="Calibri" pitchFamily="34" charset="0"/>
                          <a:ea typeface="Calibri" pitchFamily="34" charset="-122"/>
                          <a:cs typeface="Calibri" pitchFamily="34" charset="-120"/>
                        </a:rPr>
                        <a:t>du 14 décembre 2026 au 11 janvier 2027</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4"/>
                  </a:ext>
                </a:extLst>
              </a:tr>
              <a:tr h="393192">
                <a:tc>
                  <a:txBody>
                    <a:bodyPr/>
                    <a:lstStyle/>
                    <a:p>
                      <a:pPr marL="0" indent="0">
                        <a:buNone/>
                      </a:pPr>
                      <a:r>
                        <a:rPr lang="en-US" sz="1200" b="1" dirty="0" err="1">
                          <a:solidFill>
                            <a:srgbClr val="1F2933"/>
                          </a:solidFill>
                          <a:latin typeface="Calibri" pitchFamily="34" charset="0"/>
                          <a:ea typeface="Calibri" pitchFamily="34" charset="-122"/>
                          <a:cs typeface="Calibri" pitchFamily="34" charset="-120"/>
                        </a:rPr>
                        <a:t>Vacances</a:t>
                      </a:r>
                      <a:r>
                        <a:rPr lang="en-US" sz="1200" b="1" dirty="0">
                          <a:solidFill>
                            <a:srgbClr val="1F2933"/>
                          </a:solidFill>
                          <a:latin typeface="Calibri" pitchFamily="34" charset="0"/>
                          <a:ea typeface="Calibri" pitchFamily="34" charset="-122"/>
                          <a:cs typeface="Calibri" pitchFamily="34" charset="-120"/>
                        </a:rPr>
                        <a:t> de fin </a:t>
                      </a:r>
                      <a:r>
                        <a:rPr lang="en-US" sz="1200" b="1" dirty="0" err="1">
                          <a:solidFill>
                            <a:srgbClr val="1F2933"/>
                          </a:solidFill>
                          <a:latin typeface="Calibri" pitchFamily="34" charset="0"/>
                          <a:ea typeface="Calibri" pitchFamily="34" charset="-122"/>
                          <a:cs typeface="Calibri" pitchFamily="34" charset="-120"/>
                        </a:rPr>
                        <a:t>d’année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buNone/>
                      </a:pPr>
                      <a:r>
                        <a:rPr lang="en-US" sz="1200" dirty="0">
                          <a:solidFill>
                            <a:srgbClr val="1F2933"/>
                          </a:solidFill>
                          <a:latin typeface="Calibri" pitchFamily="34" charset="0"/>
                          <a:ea typeface="Calibri" pitchFamily="34" charset="-122"/>
                          <a:cs typeface="Calibri" pitchFamily="34" charset="-120"/>
                        </a:rPr>
                        <a:t>du samedi 19 décembre au lundi 4 janvier matin</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93192">
                <a:tc>
                  <a:txBody>
                    <a:bodyPr/>
                    <a:lstStyle/>
                    <a:p>
                      <a:pPr marL="0" indent="0">
                        <a:buNone/>
                      </a:pPr>
                      <a:r>
                        <a:rPr lang="en-US" sz="1200" b="1" dirty="0">
                          <a:solidFill>
                            <a:srgbClr val="1F2933"/>
                          </a:solidFill>
                          <a:latin typeface="Calibri" pitchFamily="34" charset="0"/>
                          <a:ea typeface="Calibri" pitchFamily="34" charset="-122"/>
                          <a:cs typeface="Calibri" pitchFamily="34" charset="-120"/>
                        </a:rPr>
                        <a:t>Vacances d'hiver</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buNone/>
                      </a:pPr>
                      <a:r>
                        <a:rPr lang="en-US" sz="1200" dirty="0">
                          <a:solidFill>
                            <a:srgbClr val="1F2933"/>
                          </a:solidFill>
                          <a:latin typeface="Calibri" pitchFamily="34" charset="0"/>
                          <a:ea typeface="Calibri" pitchFamily="34" charset="-122"/>
                          <a:cs typeface="Calibri" pitchFamily="34" charset="-120"/>
                        </a:rPr>
                        <a:t>du samedi 13 au lundi 22 février matin</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6"/>
                  </a:ext>
                </a:extLst>
              </a:tr>
              <a:tr h="393192">
                <a:tc>
                  <a:txBody>
                    <a:bodyPr/>
                    <a:lstStyle/>
                    <a:p>
                      <a:pPr marL="0" indent="0">
                        <a:buNone/>
                      </a:pPr>
                      <a:r>
                        <a:rPr lang="en-US" sz="1200" b="1" dirty="0">
                          <a:solidFill>
                            <a:srgbClr val="1F2933"/>
                          </a:solidFill>
                          <a:latin typeface="Calibri" pitchFamily="34" charset="0"/>
                          <a:ea typeface="Calibri" pitchFamily="34" charset="-122"/>
                          <a:cs typeface="Calibri" pitchFamily="34" charset="-120"/>
                        </a:rPr>
                        <a:t>Vacances de printemps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buNone/>
                      </a:pPr>
                      <a:r>
                        <a:rPr lang="en-US" sz="1200" dirty="0">
                          <a:solidFill>
                            <a:srgbClr val="1F2933"/>
                          </a:solidFill>
                          <a:latin typeface="Calibri" pitchFamily="34" charset="0"/>
                          <a:ea typeface="Calibri" pitchFamily="34" charset="-122"/>
                          <a:cs typeface="Calibri" pitchFamily="34" charset="-120"/>
                        </a:rPr>
                        <a:t>du samedi 3 au lundi 19 avril matin</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8"/>
                  </a:ext>
                </a:extLst>
              </a:tr>
              <a:tr h="393192">
                <a:tc>
                  <a:txBody>
                    <a:bodyPr/>
                    <a:lstStyle/>
                    <a:p>
                      <a:pPr marL="0" indent="0">
                        <a:buNone/>
                      </a:pPr>
                      <a:r>
                        <a:rPr lang="en-US" sz="1200" b="1" dirty="0">
                          <a:solidFill>
                            <a:srgbClr val="1F2933"/>
                          </a:solidFill>
                          <a:latin typeface="Calibri" pitchFamily="34" charset="0"/>
                          <a:ea typeface="Calibri" pitchFamily="34" charset="-122"/>
                          <a:cs typeface="Calibri" pitchFamily="34" charset="-120"/>
                        </a:rPr>
                        <a:t>Examens session 1 – semestre 2</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buNone/>
                      </a:pPr>
                      <a:r>
                        <a:rPr lang="en-US" sz="1200" dirty="0">
                          <a:solidFill>
                            <a:srgbClr val="1F2933"/>
                          </a:solidFill>
                          <a:latin typeface="Calibri" pitchFamily="34" charset="0"/>
                          <a:ea typeface="Calibri" pitchFamily="34" charset="-122"/>
                          <a:cs typeface="Calibri" pitchFamily="34" charset="-120"/>
                        </a:rPr>
                        <a:t>du 3 au 19 mai 2027 (pont de l'Ascension du 6 au 10 mai)</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6" name="Shape 3"/>
          <p:cNvSpPr/>
          <p:nvPr/>
        </p:nvSpPr>
        <p:spPr>
          <a:xfrm>
            <a:off x="8183880" y="1280160"/>
            <a:ext cx="3474720" cy="3017520"/>
          </a:xfrm>
          <a:prstGeom prst="roundRect">
            <a:avLst>
              <a:gd name="adj" fmla="val 3636"/>
            </a:avLst>
          </a:prstGeom>
          <a:solidFill>
            <a:srgbClr val="E6F0F2"/>
          </a:solidFill>
          <a:ln w="9525">
            <a:solidFill>
              <a:srgbClr val="D5E0E3"/>
            </a:solidFill>
            <a:prstDash val="solid"/>
          </a:ln>
        </p:spPr>
      </p:sp>
      <p:sp>
        <p:nvSpPr>
          <p:cNvPr id="7" name="Text 4"/>
          <p:cNvSpPr txBox="1"/>
          <p:nvPr/>
        </p:nvSpPr>
        <p:spPr>
          <a:xfrm>
            <a:off x="8412480" y="1417320"/>
            <a:ext cx="3108960" cy="36576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Journées banalisées*</a:t>
            </a:r>
            <a:endParaRPr lang="en-US" sz="1500" dirty="0"/>
          </a:p>
        </p:txBody>
      </p:sp>
      <p:sp>
        <p:nvSpPr>
          <p:cNvPr id="8" name="Text 5"/>
          <p:cNvSpPr txBox="1"/>
          <p:nvPr/>
        </p:nvSpPr>
        <p:spPr>
          <a:xfrm>
            <a:off x="8412480" y="1783080"/>
            <a:ext cx="3108960" cy="320040"/>
          </a:xfrm>
          <a:prstGeom prst="rect">
            <a:avLst/>
          </a:prstGeom>
          <a:noFill/>
          <a:ln/>
        </p:spPr>
        <p:txBody>
          <a:bodyPr wrap="square" lIns="0" tIns="0" rIns="0" bIns="0" rtlCol="0" anchor="t"/>
          <a:lstStyle/>
          <a:p>
            <a:pPr marL="0" indent="0">
              <a:buNone/>
            </a:pPr>
            <a:r>
              <a:rPr lang="en-US" sz="1100" i="1" dirty="0">
                <a:solidFill>
                  <a:srgbClr val="5B6770"/>
                </a:solidFill>
                <a:latin typeface="Calibri" pitchFamily="34" charset="0"/>
                <a:ea typeface="Calibri" pitchFamily="34" charset="-122"/>
                <a:cs typeface="Calibri" pitchFamily="34" charset="-120"/>
              </a:rPr>
              <a:t>pas de cours – réunions des enseignant·e·s</a:t>
            </a:r>
            <a:endParaRPr lang="en-US" sz="1100" dirty="0"/>
          </a:p>
        </p:txBody>
      </p:sp>
      <p:sp>
        <p:nvSpPr>
          <p:cNvPr id="9" name="Text 6"/>
          <p:cNvSpPr txBox="1"/>
          <p:nvPr/>
        </p:nvSpPr>
        <p:spPr>
          <a:xfrm>
            <a:off x="8412480" y="2148840"/>
            <a:ext cx="3108960" cy="2103120"/>
          </a:xfrm>
          <a:prstGeom prst="rect">
            <a:avLst/>
          </a:prstGeom>
          <a:noFill/>
          <a:ln/>
        </p:spPr>
        <p:txBody>
          <a:bodyPr wrap="square" lIns="25400" tIns="50800" rIns="50800" bIns="25400" rtlCol="0" anchor="t"/>
          <a:lstStyle/>
          <a:p>
            <a:pPr marL="177800" indent="-177800">
              <a:spcAft>
                <a:spcPts val="600"/>
              </a:spcAft>
              <a:buSzPct val="100000"/>
              <a:buChar char="•"/>
            </a:pPr>
            <a:r>
              <a:rPr lang="en-US" sz="1200" dirty="0">
                <a:solidFill>
                  <a:srgbClr val="1F2933"/>
                </a:solidFill>
                <a:latin typeface="Calibri" pitchFamily="34" charset="0"/>
                <a:ea typeface="Calibri" pitchFamily="34" charset="-122"/>
                <a:cs typeface="Calibri" pitchFamily="34" charset="-120"/>
              </a:rPr>
              <a:t>vendredi 9 octobre 2026</a:t>
            </a:r>
            <a:endParaRPr lang="en-US" sz="1200" dirty="0"/>
          </a:p>
          <a:p>
            <a:pPr marL="177800" indent="-177800">
              <a:spcAft>
                <a:spcPts val="600"/>
              </a:spcAft>
              <a:buSzPct val="100000"/>
              <a:buChar char="•"/>
            </a:pPr>
            <a:r>
              <a:rPr lang="en-US" sz="1200" dirty="0">
                <a:solidFill>
                  <a:srgbClr val="1F2933"/>
                </a:solidFill>
                <a:latin typeface="Calibri" pitchFamily="34" charset="0"/>
                <a:ea typeface="Calibri" pitchFamily="34" charset="-122"/>
                <a:cs typeface="Calibri" pitchFamily="34" charset="-120"/>
              </a:rPr>
              <a:t>mardi 8 décembre 2026</a:t>
            </a:r>
            <a:endParaRPr lang="en-US" sz="1200" dirty="0"/>
          </a:p>
          <a:p>
            <a:pPr marL="177800" indent="-177800">
              <a:spcAft>
                <a:spcPts val="600"/>
              </a:spcAft>
              <a:buSzPct val="100000"/>
              <a:buChar char="•"/>
            </a:pPr>
            <a:r>
              <a:rPr lang="en-US" sz="1200" dirty="0">
                <a:solidFill>
                  <a:srgbClr val="1F2933"/>
                </a:solidFill>
                <a:latin typeface="Calibri" pitchFamily="34" charset="0"/>
                <a:ea typeface="Calibri" pitchFamily="34" charset="-122"/>
                <a:cs typeface="Calibri" pitchFamily="34" charset="-120"/>
              </a:rPr>
              <a:t>jeudi 11 février 2027</a:t>
            </a:r>
            <a:endParaRPr lang="en-US" sz="1200" dirty="0"/>
          </a:p>
          <a:p>
            <a:pPr marL="177800" indent="-177800">
              <a:spcAft>
                <a:spcPts val="600"/>
              </a:spcAft>
              <a:buSzPct val="100000"/>
              <a:buChar char="•"/>
            </a:pPr>
            <a:r>
              <a:rPr lang="en-US" sz="1200" dirty="0">
                <a:solidFill>
                  <a:srgbClr val="1F2933"/>
                </a:solidFill>
                <a:latin typeface="Calibri" pitchFamily="34" charset="0"/>
                <a:ea typeface="Calibri" pitchFamily="34" charset="-122"/>
                <a:cs typeface="Calibri" pitchFamily="34" charset="-120"/>
              </a:rPr>
              <a:t>lundi 26 avril 2027</a:t>
            </a:r>
            <a:endParaRPr lang="en-US" sz="1200" dirty="0"/>
          </a:p>
          <a:p>
            <a:pPr marL="177800" indent="-177800">
              <a:spcAft>
                <a:spcPts val="600"/>
              </a:spcAft>
              <a:buSzPct val="100000"/>
              <a:buChar char="•"/>
            </a:pPr>
            <a:r>
              <a:rPr lang="en-US" sz="1200" dirty="0">
                <a:solidFill>
                  <a:srgbClr val="1F2933"/>
                </a:solidFill>
                <a:latin typeface="Calibri" pitchFamily="34" charset="0"/>
                <a:ea typeface="Calibri" pitchFamily="34" charset="-122"/>
                <a:cs typeface="Calibri" pitchFamily="34" charset="-120"/>
              </a:rPr>
              <a:t>vendredi 18 juin 2027</a:t>
            </a:r>
            <a:endParaRPr lang="en-US" sz="1200" dirty="0"/>
          </a:p>
        </p:txBody>
      </p:sp>
      <p:sp>
        <p:nvSpPr>
          <p:cNvPr id="10" name="Text 7"/>
          <p:cNvSpPr txBox="1"/>
          <p:nvPr/>
        </p:nvSpPr>
        <p:spPr>
          <a:xfrm>
            <a:off x="8183880" y="4389120"/>
            <a:ext cx="3474720" cy="365760"/>
          </a:xfrm>
          <a:prstGeom prst="rect">
            <a:avLst/>
          </a:prstGeom>
          <a:noFill/>
          <a:ln/>
        </p:spPr>
        <p:txBody>
          <a:bodyPr wrap="square" lIns="0" tIns="0" rIns="0" bIns="0" rtlCol="0" anchor="t"/>
          <a:lstStyle/>
          <a:p>
            <a:pPr marL="0" indent="0">
              <a:buNone/>
            </a:pPr>
            <a:r>
              <a:rPr lang="en-US" sz="1000" i="1" dirty="0">
                <a:solidFill>
                  <a:srgbClr val="5B6770"/>
                </a:solidFill>
                <a:latin typeface="Calibri" pitchFamily="34" charset="0"/>
                <a:ea typeface="Calibri" pitchFamily="34" charset="-122"/>
                <a:cs typeface="Calibri" pitchFamily="34" charset="-120"/>
              </a:rPr>
              <a:t>* sous réserve de modification par la nouvelle direction</a:t>
            </a:r>
            <a:endParaRPr lang="en-US" sz="1000" dirty="0"/>
          </a:p>
        </p:txBody>
      </p:sp>
      <p:sp>
        <p:nvSpPr>
          <p:cNvPr id="11" name="Text 8"/>
          <p:cNvSpPr txBox="1"/>
          <p:nvPr/>
        </p:nvSpPr>
        <p:spPr>
          <a:xfrm>
            <a:off x="8183880" y="4754880"/>
            <a:ext cx="3474720" cy="1097280"/>
          </a:xfrm>
          <a:prstGeom prst="rect">
            <a:avLst/>
          </a:prstGeom>
          <a:noFill/>
          <a:ln/>
        </p:spPr>
        <p:txBody>
          <a:bodyPr wrap="square" lIns="0" tIns="0" rIns="0" bIns="0" rtlCol="0" anchor="t"/>
          <a:lstStyle/>
          <a:p>
            <a:pPr marL="0" indent="0">
              <a:buNone/>
            </a:pPr>
            <a:r>
              <a:rPr lang="en-US" sz="1100" i="1" dirty="0">
                <a:solidFill>
                  <a:srgbClr val="5B6770"/>
                </a:solidFill>
                <a:latin typeface="Calibri" pitchFamily="34" charset="0"/>
                <a:ea typeface="Calibri" pitchFamily="34" charset="-122"/>
                <a:cs typeface="Calibri" pitchFamily="34" charset="-120"/>
              </a:rPr>
              <a:t>Calendrier des suspensions pédagogiques voté par le Conseil d'INSPÉ du 25/03/2026. Le calendrier détaillé de la promotion vous sera diffusé.</a:t>
            </a:r>
            <a:endParaRPr lang="en-US" sz="1100" dirty="0"/>
          </a:p>
        </p:txBody>
      </p:sp>
      <p:sp>
        <p:nvSpPr>
          <p:cNvPr id="12" name="Text 9"/>
          <p:cNvSpPr txBox="1"/>
          <p:nvPr/>
        </p:nvSpPr>
        <p:spPr>
          <a:xfrm>
            <a:off x="548640" y="5760720"/>
            <a:ext cx="7315200" cy="457200"/>
          </a:xfrm>
          <a:prstGeom prst="rect">
            <a:avLst/>
          </a:prstGeom>
          <a:noFill/>
          <a:ln/>
        </p:spPr>
        <p:txBody>
          <a:bodyPr wrap="square" lIns="0" tIns="0" rIns="0" bIns="0" rtlCol="0" anchor="t"/>
          <a:lstStyle/>
          <a:p>
            <a:pPr marL="0" indent="0">
              <a:buNone/>
            </a:pPr>
            <a:r>
              <a:rPr lang="en-US" sz="1100" i="1" dirty="0">
                <a:solidFill>
                  <a:srgbClr val="5B6770"/>
                </a:solidFill>
                <a:latin typeface="Calibri" pitchFamily="34" charset="0"/>
                <a:ea typeface="Calibri" pitchFamily="34" charset="-122"/>
                <a:cs typeface="Calibri" pitchFamily="34" charset="-120"/>
              </a:rPr>
              <a:t>Attention : les vacances universitaires ne coïncident pas toujours avec celles des écoles (rentrée des élèves le 1er septembre).</a:t>
            </a:r>
            <a:endParaRPr lang="en-US" sz="1100" dirty="0"/>
          </a:p>
        </p:txBody>
      </p:sp>
      <p:sp>
        <p:nvSpPr>
          <p:cNvPr id="13" name="Text 2">
            <a:extLst>
              <a:ext uri="{FF2B5EF4-FFF2-40B4-BE49-F238E27FC236}">
                <a16:creationId xmlns:a16="http://schemas.microsoft.com/office/drawing/2014/main" id="{6B50C8E2-F668-4994-A3AE-22083EE3A635}"/>
              </a:ext>
            </a:extLst>
          </p:cNvPr>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Votre emploi du temps à l'INSPÉ</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17</a:t>
            </a:r>
            <a:endParaRPr lang="en-US" sz="900" dirty="0"/>
          </a:p>
        </p:txBody>
      </p:sp>
      <p:sp>
        <p:nvSpPr>
          <p:cNvPr id="5" name="Text 3"/>
          <p:cNvSpPr txBox="1"/>
          <p:nvPr/>
        </p:nvSpPr>
        <p:spPr>
          <a:xfrm>
            <a:off x="548640" y="1371600"/>
            <a:ext cx="6858000" cy="411480"/>
          </a:xfrm>
          <a:prstGeom prst="rect">
            <a:avLst/>
          </a:prstGeom>
          <a:noFill/>
          <a:ln/>
        </p:spPr>
        <p:txBody>
          <a:bodyPr wrap="square" lIns="0" tIns="0" rIns="0" bIns="0" rtlCol="0" anchor="t"/>
          <a:lstStyle/>
          <a:p>
            <a:pPr marL="0" indent="0">
              <a:buNone/>
            </a:pPr>
            <a:r>
              <a:rPr lang="en-US" sz="1600" b="1" dirty="0">
                <a:solidFill>
                  <a:srgbClr val="0F4C5C"/>
                </a:solidFill>
                <a:latin typeface="Calibri" pitchFamily="34" charset="0"/>
                <a:ea typeface="Calibri" pitchFamily="34" charset="-122"/>
                <a:cs typeface="Calibri" pitchFamily="34" charset="-120"/>
              </a:rPr>
              <a:t>Horaires des créneaux (sauf indication contraire)</a:t>
            </a:r>
            <a:endParaRPr lang="en-US" sz="1600" dirty="0"/>
          </a:p>
        </p:txBody>
      </p:sp>
      <p:sp>
        <p:nvSpPr>
          <p:cNvPr id="6" name="Shape 4"/>
          <p:cNvSpPr/>
          <p:nvPr/>
        </p:nvSpPr>
        <p:spPr>
          <a:xfrm>
            <a:off x="548640" y="1874520"/>
            <a:ext cx="1645920" cy="822960"/>
          </a:xfrm>
          <a:prstGeom prst="roundRect">
            <a:avLst>
              <a:gd name="adj" fmla="val 13333"/>
            </a:avLst>
          </a:prstGeom>
          <a:solidFill>
            <a:srgbClr val="E6F0F2"/>
          </a:solidFill>
          <a:ln w="9525">
            <a:solidFill>
              <a:srgbClr val="D5E0E3"/>
            </a:solidFill>
            <a:prstDash val="solid"/>
          </a:ln>
        </p:spPr>
      </p:sp>
      <p:sp>
        <p:nvSpPr>
          <p:cNvPr id="7" name="Text 5"/>
          <p:cNvSpPr txBox="1"/>
          <p:nvPr/>
        </p:nvSpPr>
        <p:spPr>
          <a:xfrm>
            <a:off x="548640" y="1874520"/>
            <a:ext cx="1645920" cy="822960"/>
          </a:xfrm>
          <a:prstGeom prst="rect">
            <a:avLst/>
          </a:prstGeom>
          <a:noFill/>
          <a:ln/>
        </p:spPr>
        <p:txBody>
          <a:bodyPr wrap="square" lIns="0" tIns="0" rIns="0" bIns="0" rtlCol="0" anchor="ctr"/>
          <a:lstStyle/>
          <a:p>
            <a:pPr marL="0" indent="0" algn="ctr">
              <a:buNone/>
            </a:pPr>
            <a:r>
              <a:rPr lang="en-US" sz="1400" b="1" dirty="0">
                <a:solidFill>
                  <a:srgbClr val="0F4C5C"/>
                </a:solidFill>
                <a:latin typeface="Calibri" pitchFamily="34" charset="0"/>
                <a:ea typeface="Calibri" pitchFamily="34" charset="-122"/>
                <a:cs typeface="Calibri" pitchFamily="34" charset="-120"/>
              </a:rPr>
              <a:t>8h30 – 10h20</a:t>
            </a:r>
            <a:endParaRPr lang="en-US" sz="1400" dirty="0"/>
          </a:p>
        </p:txBody>
      </p:sp>
      <p:sp>
        <p:nvSpPr>
          <p:cNvPr id="8" name="Shape 6"/>
          <p:cNvSpPr/>
          <p:nvPr/>
        </p:nvSpPr>
        <p:spPr>
          <a:xfrm>
            <a:off x="2331720" y="1874520"/>
            <a:ext cx="1645920" cy="822960"/>
          </a:xfrm>
          <a:prstGeom prst="roundRect">
            <a:avLst>
              <a:gd name="adj" fmla="val 13333"/>
            </a:avLst>
          </a:prstGeom>
          <a:solidFill>
            <a:srgbClr val="E6F0F2"/>
          </a:solidFill>
          <a:ln w="9525">
            <a:solidFill>
              <a:srgbClr val="D5E0E3"/>
            </a:solidFill>
            <a:prstDash val="solid"/>
          </a:ln>
        </p:spPr>
      </p:sp>
      <p:sp>
        <p:nvSpPr>
          <p:cNvPr id="9" name="Text 7"/>
          <p:cNvSpPr txBox="1"/>
          <p:nvPr/>
        </p:nvSpPr>
        <p:spPr>
          <a:xfrm>
            <a:off x="2331720" y="1874520"/>
            <a:ext cx="1645920" cy="822960"/>
          </a:xfrm>
          <a:prstGeom prst="rect">
            <a:avLst/>
          </a:prstGeom>
          <a:noFill/>
          <a:ln/>
        </p:spPr>
        <p:txBody>
          <a:bodyPr wrap="square" lIns="0" tIns="0" rIns="0" bIns="0" rtlCol="0" anchor="ctr"/>
          <a:lstStyle/>
          <a:p>
            <a:pPr marL="0" indent="0" algn="ctr">
              <a:buNone/>
            </a:pPr>
            <a:r>
              <a:rPr lang="en-US" sz="1400" b="1" dirty="0">
                <a:solidFill>
                  <a:srgbClr val="0F4C5C"/>
                </a:solidFill>
                <a:latin typeface="Calibri" pitchFamily="34" charset="0"/>
                <a:ea typeface="Calibri" pitchFamily="34" charset="-122"/>
                <a:cs typeface="Calibri" pitchFamily="34" charset="-120"/>
              </a:rPr>
              <a:t>10h40 – 12h30</a:t>
            </a:r>
            <a:endParaRPr lang="en-US" sz="1400" dirty="0"/>
          </a:p>
        </p:txBody>
      </p:sp>
      <p:sp>
        <p:nvSpPr>
          <p:cNvPr id="10" name="Shape 8"/>
          <p:cNvSpPr/>
          <p:nvPr/>
        </p:nvSpPr>
        <p:spPr>
          <a:xfrm>
            <a:off x="4114800" y="1874520"/>
            <a:ext cx="1645920" cy="822960"/>
          </a:xfrm>
          <a:prstGeom prst="roundRect">
            <a:avLst>
              <a:gd name="adj" fmla="val 13333"/>
            </a:avLst>
          </a:prstGeom>
          <a:solidFill>
            <a:srgbClr val="FDEEE3"/>
          </a:solidFill>
          <a:ln w="9525">
            <a:solidFill>
              <a:srgbClr val="D5E0E3"/>
            </a:solidFill>
            <a:prstDash val="solid"/>
          </a:ln>
        </p:spPr>
      </p:sp>
      <p:sp>
        <p:nvSpPr>
          <p:cNvPr id="11" name="Text 9"/>
          <p:cNvSpPr txBox="1"/>
          <p:nvPr/>
        </p:nvSpPr>
        <p:spPr>
          <a:xfrm>
            <a:off x="4114800" y="1874520"/>
            <a:ext cx="1645920" cy="822960"/>
          </a:xfrm>
          <a:prstGeom prst="rect">
            <a:avLst/>
          </a:prstGeom>
          <a:noFill/>
          <a:ln/>
        </p:spPr>
        <p:txBody>
          <a:bodyPr wrap="square" lIns="0" tIns="0" rIns="0" bIns="0" rtlCol="0" anchor="ctr"/>
          <a:lstStyle/>
          <a:p>
            <a:pPr marL="0" indent="0" algn="ctr">
              <a:buNone/>
            </a:pPr>
            <a:r>
              <a:rPr lang="en-US" sz="1400" b="1" dirty="0">
                <a:solidFill>
                  <a:srgbClr val="0F4C5C"/>
                </a:solidFill>
                <a:latin typeface="Calibri" pitchFamily="34" charset="0"/>
                <a:ea typeface="Calibri" pitchFamily="34" charset="-122"/>
                <a:cs typeface="Calibri" pitchFamily="34" charset="-120"/>
              </a:rPr>
              <a:t>14h – 15h50</a:t>
            </a:r>
            <a:endParaRPr lang="en-US" sz="1400" dirty="0"/>
          </a:p>
        </p:txBody>
      </p:sp>
      <p:sp>
        <p:nvSpPr>
          <p:cNvPr id="12" name="Shape 10"/>
          <p:cNvSpPr/>
          <p:nvPr/>
        </p:nvSpPr>
        <p:spPr>
          <a:xfrm>
            <a:off x="5897880" y="1874520"/>
            <a:ext cx="1645920" cy="822960"/>
          </a:xfrm>
          <a:prstGeom prst="roundRect">
            <a:avLst>
              <a:gd name="adj" fmla="val 13333"/>
            </a:avLst>
          </a:prstGeom>
          <a:solidFill>
            <a:srgbClr val="FDEEE3"/>
          </a:solidFill>
          <a:ln w="9525">
            <a:solidFill>
              <a:srgbClr val="D5E0E3"/>
            </a:solidFill>
            <a:prstDash val="solid"/>
          </a:ln>
        </p:spPr>
      </p:sp>
      <p:sp>
        <p:nvSpPr>
          <p:cNvPr id="13" name="Text 11"/>
          <p:cNvSpPr txBox="1"/>
          <p:nvPr/>
        </p:nvSpPr>
        <p:spPr>
          <a:xfrm>
            <a:off x="5897880" y="1874520"/>
            <a:ext cx="1645920" cy="822960"/>
          </a:xfrm>
          <a:prstGeom prst="rect">
            <a:avLst/>
          </a:prstGeom>
          <a:noFill/>
          <a:ln/>
        </p:spPr>
        <p:txBody>
          <a:bodyPr wrap="square" lIns="0" tIns="0" rIns="0" bIns="0" rtlCol="0" anchor="ctr"/>
          <a:lstStyle/>
          <a:p>
            <a:pPr marL="0" indent="0" algn="ctr">
              <a:buNone/>
            </a:pPr>
            <a:r>
              <a:rPr lang="en-US" sz="1400" b="1" dirty="0">
                <a:solidFill>
                  <a:srgbClr val="0F4C5C"/>
                </a:solidFill>
                <a:latin typeface="Calibri" pitchFamily="34" charset="0"/>
                <a:ea typeface="Calibri" pitchFamily="34" charset="-122"/>
                <a:cs typeface="Calibri" pitchFamily="34" charset="-120"/>
              </a:rPr>
              <a:t>16h10 – 18h</a:t>
            </a:r>
            <a:endParaRPr lang="en-US" sz="1400" dirty="0"/>
          </a:p>
        </p:txBody>
      </p:sp>
      <p:sp>
        <p:nvSpPr>
          <p:cNvPr id="14" name="Text 12"/>
          <p:cNvSpPr txBox="1"/>
          <p:nvPr/>
        </p:nvSpPr>
        <p:spPr>
          <a:xfrm>
            <a:off x="548640" y="2926080"/>
            <a:ext cx="6949440" cy="320040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Début des cours : semaine du 14 septembre 2026</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L'emploi du temps est en cours de construction : il vous sera communiqué avant le début des cours</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 mardi et le mercredi matin sont réservés au stage filé</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Les emplois du temps et le livret d'accueil seront téléchargeables sur la page du site de Croix-de-Pierre</a:t>
            </a:r>
            <a:endParaRPr lang="en-US" sz="1400" dirty="0"/>
          </a:p>
        </p:txBody>
      </p:sp>
      <p:pic>
        <p:nvPicPr>
          <p:cNvPr id="15" name="Image 0" descr="qr_site.png"/>
          <p:cNvPicPr>
            <a:picLocks noChangeAspect="1"/>
          </p:cNvPicPr>
          <p:nvPr/>
        </p:nvPicPr>
        <p:blipFill>
          <a:blip r:embed="rId3"/>
          <a:stretch>
            <a:fillRect/>
          </a:stretch>
        </p:blipFill>
        <p:spPr>
          <a:xfrm>
            <a:off x="8595360" y="1371600"/>
            <a:ext cx="2651760" cy="2651760"/>
          </a:xfrm>
          <a:prstGeom prst="rect">
            <a:avLst/>
          </a:prstGeom>
        </p:spPr>
      </p:pic>
      <p:sp>
        <p:nvSpPr>
          <p:cNvPr id="16" name="Text 13"/>
          <p:cNvSpPr txBox="1"/>
          <p:nvPr/>
        </p:nvSpPr>
        <p:spPr>
          <a:xfrm>
            <a:off x="7863840" y="4114800"/>
            <a:ext cx="4114800" cy="365760"/>
          </a:xfrm>
          <a:prstGeom prst="rect">
            <a:avLst/>
          </a:prstGeom>
          <a:noFill/>
          <a:ln/>
        </p:spPr>
        <p:txBody>
          <a:bodyPr wrap="square" lIns="0" tIns="0" rIns="0" bIns="0" rtlCol="0" anchor="t"/>
          <a:lstStyle/>
          <a:p>
            <a:pPr marL="0" indent="0" algn="ctr">
              <a:buNone/>
            </a:pPr>
            <a:r>
              <a:rPr lang="en-US" sz="1400" b="1" dirty="0">
                <a:solidFill>
                  <a:srgbClr val="0F4C5C"/>
                </a:solidFill>
                <a:latin typeface="Calibri" pitchFamily="34" charset="0"/>
                <a:ea typeface="Calibri" pitchFamily="34" charset="-122"/>
                <a:cs typeface="Calibri" pitchFamily="34" charset="-120"/>
              </a:rPr>
              <a:t>Page du site de Croix-de-Pierre</a:t>
            </a:r>
            <a:endParaRPr lang="en-US" sz="1400" dirty="0"/>
          </a:p>
        </p:txBody>
      </p:sp>
      <p:sp>
        <p:nvSpPr>
          <p:cNvPr id="17" name="Text 14"/>
          <p:cNvSpPr txBox="1"/>
          <p:nvPr/>
        </p:nvSpPr>
        <p:spPr>
          <a:xfrm>
            <a:off x="7863840" y="4480560"/>
            <a:ext cx="4114800" cy="731520"/>
          </a:xfrm>
          <a:prstGeom prst="rect">
            <a:avLst/>
          </a:prstGeom>
          <a:noFill/>
          <a:ln/>
        </p:spPr>
        <p:txBody>
          <a:bodyPr wrap="square" lIns="0" tIns="0" rIns="0" bIns="0" rtlCol="0" anchor="t"/>
          <a:lstStyle/>
          <a:p>
            <a:pPr marL="0" indent="0" algn="ctr">
              <a:buNone/>
            </a:pPr>
            <a:r>
              <a:rPr lang="en-US" sz="1000" dirty="0">
                <a:solidFill>
                  <a:srgbClr val="5B6770"/>
                </a:solidFill>
                <a:latin typeface="Calibri" pitchFamily="34" charset="0"/>
                <a:ea typeface="Calibri" pitchFamily="34" charset="-122"/>
                <a:cs typeface="Calibri" pitchFamily="34" charset="-120"/>
              </a:rPr>
              <a:t>inspe.univ-toulouse.fr/accueil/linspe/sites-de-formation/toulouse-croix-de-pierre</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Les temps forts de l'année</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Les réunions</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18</a:t>
            </a:r>
            <a:endParaRPr lang="en-US" sz="900" dirty="0"/>
          </a:p>
        </p:txBody>
      </p:sp>
      <p:sp>
        <p:nvSpPr>
          <p:cNvPr id="6" name="Shape 4"/>
          <p:cNvSpPr/>
          <p:nvPr/>
        </p:nvSpPr>
        <p:spPr>
          <a:xfrm>
            <a:off x="548640" y="1691640"/>
            <a:ext cx="5440680" cy="1828800"/>
          </a:xfrm>
          <a:prstGeom prst="roundRect">
            <a:avLst>
              <a:gd name="adj" fmla="val 6000"/>
            </a:avLst>
          </a:prstGeom>
          <a:solidFill>
            <a:srgbClr val="F4F8F9"/>
          </a:solidFill>
          <a:ln w="9525">
            <a:solidFill>
              <a:srgbClr val="D5E0E3"/>
            </a:solidFill>
            <a:prstDash val="solid"/>
          </a:ln>
        </p:spPr>
      </p:sp>
      <p:sp>
        <p:nvSpPr>
          <p:cNvPr id="7" name="Shape 5"/>
          <p:cNvSpPr/>
          <p:nvPr/>
        </p:nvSpPr>
        <p:spPr>
          <a:xfrm>
            <a:off x="777240" y="1965960"/>
            <a:ext cx="457200" cy="457200"/>
          </a:xfrm>
          <a:prstGeom prst="ellipse">
            <a:avLst/>
          </a:prstGeom>
          <a:solidFill>
            <a:srgbClr val="0F4C5C"/>
          </a:solidFill>
          <a:ln w="12700">
            <a:solidFill>
              <a:srgbClr val="0F4C5C"/>
            </a:solidFill>
            <a:prstDash val="solid"/>
          </a:ln>
        </p:spPr>
      </p:sp>
      <p:sp>
        <p:nvSpPr>
          <p:cNvPr id="8" name="Text 6"/>
          <p:cNvSpPr txBox="1"/>
          <p:nvPr/>
        </p:nvSpPr>
        <p:spPr>
          <a:xfrm>
            <a:off x="777240" y="19659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Text 7"/>
          <p:cNvSpPr txBox="1"/>
          <p:nvPr/>
        </p:nvSpPr>
        <p:spPr>
          <a:xfrm>
            <a:off x="1417320" y="1874520"/>
            <a:ext cx="4389120" cy="54864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Élection des </a:t>
            </a:r>
            <a:r>
              <a:rPr lang="en-US" sz="1500" b="1" dirty="0" err="1">
                <a:solidFill>
                  <a:srgbClr val="0F4C5C"/>
                </a:solidFill>
                <a:latin typeface="Calibri" pitchFamily="34" charset="0"/>
                <a:ea typeface="Calibri" pitchFamily="34" charset="-122"/>
                <a:cs typeface="Calibri" pitchFamily="34" charset="-120"/>
              </a:rPr>
              <a:t>délégué·es</a:t>
            </a:r>
            <a:endParaRPr lang="en-US" sz="1500" dirty="0"/>
          </a:p>
        </p:txBody>
      </p:sp>
      <p:sp>
        <p:nvSpPr>
          <p:cNvPr id="10" name="Text 8"/>
          <p:cNvSpPr txBox="1"/>
          <p:nvPr/>
        </p:nvSpPr>
        <p:spPr>
          <a:xfrm>
            <a:off x="1417320" y="2468880"/>
            <a:ext cx="4389120" cy="91440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dans chaque groupe, dès les premières semaines</a:t>
            </a:r>
            <a:endParaRPr lang="en-US" sz="1200" dirty="0"/>
          </a:p>
        </p:txBody>
      </p:sp>
      <p:sp>
        <p:nvSpPr>
          <p:cNvPr id="11" name="Shape 9"/>
          <p:cNvSpPr/>
          <p:nvPr/>
        </p:nvSpPr>
        <p:spPr>
          <a:xfrm>
            <a:off x="6172200" y="1691640"/>
            <a:ext cx="5440680" cy="1828800"/>
          </a:xfrm>
          <a:prstGeom prst="roundRect">
            <a:avLst>
              <a:gd name="adj" fmla="val 6000"/>
            </a:avLst>
          </a:prstGeom>
          <a:solidFill>
            <a:srgbClr val="F4F8F9"/>
          </a:solidFill>
          <a:ln w="9525">
            <a:solidFill>
              <a:srgbClr val="D5E0E3"/>
            </a:solidFill>
            <a:prstDash val="solid"/>
          </a:ln>
        </p:spPr>
      </p:sp>
      <p:sp>
        <p:nvSpPr>
          <p:cNvPr id="12" name="Shape 10"/>
          <p:cNvSpPr/>
          <p:nvPr/>
        </p:nvSpPr>
        <p:spPr>
          <a:xfrm>
            <a:off x="6400800" y="1965960"/>
            <a:ext cx="457200" cy="457200"/>
          </a:xfrm>
          <a:prstGeom prst="ellipse">
            <a:avLst/>
          </a:prstGeom>
          <a:solidFill>
            <a:srgbClr val="E36414"/>
          </a:solidFill>
          <a:ln w="12700">
            <a:solidFill>
              <a:srgbClr val="E36414"/>
            </a:solidFill>
            <a:prstDash val="solid"/>
          </a:ln>
        </p:spPr>
      </p:sp>
      <p:sp>
        <p:nvSpPr>
          <p:cNvPr id="13" name="Text 11"/>
          <p:cNvSpPr txBox="1"/>
          <p:nvPr/>
        </p:nvSpPr>
        <p:spPr>
          <a:xfrm>
            <a:off x="6400800" y="19659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4" name="Text 12"/>
          <p:cNvSpPr txBox="1"/>
          <p:nvPr/>
        </p:nvSpPr>
        <p:spPr>
          <a:xfrm>
            <a:off x="7040880" y="1874520"/>
            <a:ext cx="4389120" cy="54864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Réunions de coordination pédagogique</a:t>
            </a:r>
            <a:endParaRPr lang="en-US" sz="1500" dirty="0"/>
          </a:p>
        </p:txBody>
      </p:sp>
      <p:sp>
        <p:nvSpPr>
          <p:cNvPr id="15" name="Text 13"/>
          <p:cNvSpPr txBox="1"/>
          <p:nvPr/>
        </p:nvSpPr>
        <p:spPr>
          <a:xfrm>
            <a:off x="7040880" y="2468880"/>
            <a:ext cx="4389120" cy="914400"/>
          </a:xfrm>
          <a:prstGeom prst="rect">
            <a:avLst/>
          </a:prstGeom>
          <a:noFill/>
          <a:ln/>
        </p:spPr>
        <p:txBody>
          <a:bodyPr wrap="square" lIns="0" tIns="0" rIns="0" bIns="0" rtlCol="0" anchor="t"/>
          <a:lstStyle/>
          <a:p>
            <a:pPr marL="0" indent="0">
              <a:buNone/>
            </a:pPr>
            <a:r>
              <a:rPr lang="en-US" sz="1200" dirty="0" err="1">
                <a:solidFill>
                  <a:srgbClr val="1F2933"/>
                </a:solidFill>
                <a:latin typeface="Calibri" pitchFamily="34" charset="0"/>
                <a:ea typeface="Calibri" pitchFamily="34" charset="-122"/>
                <a:cs typeface="Calibri" pitchFamily="34" charset="-120"/>
              </a:rPr>
              <a:t>délégué·es</a:t>
            </a:r>
            <a:r>
              <a:rPr lang="en-US" sz="1200" dirty="0">
                <a:solidFill>
                  <a:srgbClr val="1F2933"/>
                </a:solidFill>
                <a:latin typeface="Calibri" pitchFamily="34" charset="0"/>
                <a:ea typeface="Calibri" pitchFamily="34" charset="-122"/>
                <a:cs typeface="Calibri" pitchFamily="34" charset="-120"/>
              </a:rPr>
              <a:t> des groupes – coordination – </a:t>
            </a:r>
            <a:r>
              <a:rPr lang="en-US" sz="1200" dirty="0" err="1">
                <a:solidFill>
                  <a:srgbClr val="1F2933"/>
                </a:solidFill>
                <a:latin typeface="Calibri" pitchFamily="34" charset="0"/>
                <a:ea typeface="Calibri" pitchFamily="34" charset="-122"/>
                <a:cs typeface="Calibri" pitchFamily="34" charset="-120"/>
              </a:rPr>
              <a:t>formateur·rices</a:t>
            </a:r>
            <a:r>
              <a:rPr lang="en-US" sz="1200" dirty="0">
                <a:solidFill>
                  <a:srgbClr val="1F2933"/>
                </a:solidFill>
                <a:latin typeface="Calibri" pitchFamily="34" charset="0"/>
                <a:ea typeface="Calibri" pitchFamily="34" charset="-122"/>
                <a:cs typeface="Calibri" pitchFamily="34" charset="-120"/>
              </a:rPr>
              <a:t>, une fois par semestre</a:t>
            </a:r>
            <a:endParaRPr lang="en-US" sz="1200" dirty="0"/>
          </a:p>
        </p:txBody>
      </p:sp>
      <p:sp>
        <p:nvSpPr>
          <p:cNvPr id="16" name="Shape 14"/>
          <p:cNvSpPr/>
          <p:nvPr/>
        </p:nvSpPr>
        <p:spPr>
          <a:xfrm>
            <a:off x="548640" y="3703320"/>
            <a:ext cx="5440680" cy="1828800"/>
          </a:xfrm>
          <a:prstGeom prst="roundRect">
            <a:avLst>
              <a:gd name="adj" fmla="val 6000"/>
            </a:avLst>
          </a:prstGeom>
          <a:solidFill>
            <a:srgbClr val="F4F8F9"/>
          </a:solidFill>
          <a:ln w="9525">
            <a:solidFill>
              <a:srgbClr val="D5E0E3"/>
            </a:solidFill>
            <a:prstDash val="solid"/>
          </a:ln>
        </p:spPr>
      </p:sp>
      <p:sp>
        <p:nvSpPr>
          <p:cNvPr id="17" name="Shape 15"/>
          <p:cNvSpPr/>
          <p:nvPr/>
        </p:nvSpPr>
        <p:spPr>
          <a:xfrm>
            <a:off x="777240" y="3977640"/>
            <a:ext cx="457200" cy="457200"/>
          </a:xfrm>
          <a:prstGeom prst="ellipse">
            <a:avLst/>
          </a:prstGeom>
          <a:solidFill>
            <a:srgbClr val="0F4C5C"/>
          </a:solidFill>
          <a:ln w="12700">
            <a:solidFill>
              <a:srgbClr val="0F4C5C"/>
            </a:solidFill>
            <a:prstDash val="solid"/>
          </a:ln>
        </p:spPr>
      </p:sp>
      <p:sp>
        <p:nvSpPr>
          <p:cNvPr id="18" name="Text 16"/>
          <p:cNvSpPr txBox="1"/>
          <p:nvPr/>
        </p:nvSpPr>
        <p:spPr>
          <a:xfrm>
            <a:off x="777240" y="397764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9" name="Text 17"/>
          <p:cNvSpPr txBox="1"/>
          <p:nvPr/>
        </p:nvSpPr>
        <p:spPr>
          <a:xfrm>
            <a:off x="1417320" y="3886200"/>
            <a:ext cx="4389120" cy="54864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Réunions générales </a:t>
            </a:r>
            <a:r>
              <a:rPr lang="en-US" sz="1500" b="1" dirty="0" err="1">
                <a:solidFill>
                  <a:srgbClr val="0F4C5C"/>
                </a:solidFill>
                <a:latin typeface="Calibri" pitchFamily="34" charset="0"/>
                <a:ea typeface="Calibri" pitchFamily="34" charset="-122"/>
                <a:cs typeface="Calibri" pitchFamily="34" charset="-120"/>
              </a:rPr>
              <a:t>étudiant·es</a:t>
            </a:r>
            <a:r>
              <a:rPr lang="en-US" sz="1500" b="1" dirty="0">
                <a:solidFill>
                  <a:srgbClr val="0F4C5C"/>
                </a:solidFill>
                <a:latin typeface="Calibri" pitchFamily="34" charset="0"/>
                <a:ea typeface="Calibri" pitchFamily="34" charset="-122"/>
                <a:cs typeface="Calibri" pitchFamily="34" charset="-120"/>
              </a:rPr>
              <a:t> – </a:t>
            </a:r>
            <a:r>
              <a:rPr lang="en-US" sz="1500" b="1" dirty="0" err="1">
                <a:solidFill>
                  <a:srgbClr val="0F4C5C"/>
                </a:solidFill>
                <a:latin typeface="Calibri" pitchFamily="34" charset="0"/>
                <a:ea typeface="Calibri" pitchFamily="34" charset="-122"/>
                <a:cs typeface="Calibri" pitchFamily="34" charset="-120"/>
              </a:rPr>
              <a:t>formateur·rices</a:t>
            </a:r>
            <a:endParaRPr lang="en-US" sz="1500" dirty="0"/>
          </a:p>
        </p:txBody>
      </p:sp>
      <p:sp>
        <p:nvSpPr>
          <p:cNvPr id="20" name="Text 18"/>
          <p:cNvSpPr txBox="1"/>
          <p:nvPr/>
        </p:nvSpPr>
        <p:spPr>
          <a:xfrm>
            <a:off x="1417320" y="4480560"/>
            <a:ext cx="4389120" cy="91440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une fois par semestre</a:t>
            </a:r>
            <a:endParaRPr lang="en-US" sz="1200" dirty="0"/>
          </a:p>
        </p:txBody>
      </p:sp>
      <p:sp>
        <p:nvSpPr>
          <p:cNvPr id="21" name="Shape 19"/>
          <p:cNvSpPr/>
          <p:nvPr/>
        </p:nvSpPr>
        <p:spPr>
          <a:xfrm>
            <a:off x="6172200" y="3703320"/>
            <a:ext cx="5440680" cy="1828800"/>
          </a:xfrm>
          <a:prstGeom prst="roundRect">
            <a:avLst>
              <a:gd name="adj" fmla="val 6000"/>
            </a:avLst>
          </a:prstGeom>
          <a:solidFill>
            <a:srgbClr val="F4F8F9"/>
          </a:solidFill>
          <a:ln w="9525">
            <a:solidFill>
              <a:srgbClr val="D5E0E3"/>
            </a:solidFill>
            <a:prstDash val="solid"/>
          </a:ln>
        </p:spPr>
      </p:sp>
      <p:sp>
        <p:nvSpPr>
          <p:cNvPr id="22" name="Shape 20"/>
          <p:cNvSpPr/>
          <p:nvPr/>
        </p:nvSpPr>
        <p:spPr>
          <a:xfrm>
            <a:off x="6400800" y="3977640"/>
            <a:ext cx="457200" cy="457200"/>
          </a:xfrm>
          <a:prstGeom prst="ellipse">
            <a:avLst/>
          </a:prstGeom>
          <a:solidFill>
            <a:srgbClr val="E36414"/>
          </a:solidFill>
          <a:ln w="12700">
            <a:solidFill>
              <a:srgbClr val="E36414"/>
            </a:solidFill>
            <a:prstDash val="solid"/>
          </a:ln>
        </p:spPr>
      </p:sp>
      <p:sp>
        <p:nvSpPr>
          <p:cNvPr id="23" name="Text 21"/>
          <p:cNvSpPr txBox="1"/>
          <p:nvPr/>
        </p:nvSpPr>
        <p:spPr>
          <a:xfrm>
            <a:off x="6400800" y="397764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4" name="Text 22"/>
          <p:cNvSpPr txBox="1"/>
          <p:nvPr/>
        </p:nvSpPr>
        <p:spPr>
          <a:xfrm>
            <a:off x="7040880" y="3886200"/>
            <a:ext cx="4389120" cy="54864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Réunion d'information concours</a:t>
            </a:r>
            <a:endParaRPr lang="en-US" sz="1500" dirty="0"/>
          </a:p>
        </p:txBody>
      </p:sp>
      <p:sp>
        <p:nvSpPr>
          <p:cNvPr id="25" name="Text 23"/>
          <p:cNvSpPr txBox="1"/>
          <p:nvPr/>
        </p:nvSpPr>
        <p:spPr>
          <a:xfrm>
            <a:off x="7040880" y="4480560"/>
            <a:ext cx="4389120" cy="91440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inscriptions, choix du domaine de l'oral 1, calendrier des épreuves (automne 2026)</a:t>
            </a:r>
            <a:endParaRPr lang="en-US" sz="1200" dirty="0"/>
          </a:p>
        </p:txBody>
      </p:sp>
      <p:sp>
        <p:nvSpPr>
          <p:cNvPr id="26" name="Text 24"/>
          <p:cNvSpPr txBox="1"/>
          <p:nvPr/>
        </p:nvSpPr>
        <p:spPr>
          <a:xfrm>
            <a:off x="548640" y="5943600"/>
            <a:ext cx="10972800" cy="274320"/>
          </a:xfrm>
          <a:prstGeom prst="rect">
            <a:avLst/>
          </a:prstGeom>
          <a:noFill/>
          <a:ln/>
        </p:spPr>
        <p:txBody>
          <a:bodyPr wrap="square" lIns="0" tIns="0" rIns="0" bIns="0" rtlCol="0" anchor="t"/>
          <a:lstStyle/>
          <a:p>
            <a:pPr marL="0" indent="0">
              <a:buNone/>
            </a:pPr>
            <a:r>
              <a:rPr lang="en-US" sz="1100" i="1" dirty="0">
                <a:solidFill>
                  <a:srgbClr val="5B6770"/>
                </a:solidFill>
                <a:latin typeface="Calibri" pitchFamily="34" charset="0"/>
                <a:ea typeface="Calibri" pitchFamily="34" charset="-122"/>
                <a:cs typeface="Calibri" pitchFamily="34" charset="-120"/>
              </a:rPr>
              <a:t>Dates communiquées prochainement.</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Votre formation en M2 – semestre 9 (septembre → janvier)</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19</a:t>
            </a:r>
            <a:endParaRPr lang="en-US" sz="900" dirty="0"/>
          </a:p>
        </p:txBody>
      </p:sp>
      <p:graphicFrame>
        <p:nvGraphicFramePr>
          <p:cNvPr id="20" name="Table 0"/>
          <p:cNvGraphicFramePr>
            <a:graphicFrameLocks noGrp="1"/>
          </p:cNvGraphicFramePr>
          <p:nvPr>
            <p:extLst>
              <p:ext uri="{D42A27DB-BD31-4B8C-83A1-F6EECF244321}">
                <p14:modId xmlns:p14="http://schemas.microsoft.com/office/powerpoint/2010/main" val="2130883937"/>
              </p:ext>
            </p:extLst>
          </p:nvPr>
        </p:nvGraphicFramePr>
        <p:xfrm>
          <a:off x="548640" y="1280160"/>
          <a:ext cx="11064240" cy="4279392"/>
        </p:xfrm>
        <a:graphic>
          <a:graphicData uri="http://schemas.openxmlformats.org/drawingml/2006/table">
            <a:tbl>
              <a:tblPr/>
              <a:tblGrid>
                <a:gridCol w="1097280">
                  <a:extLst>
                    <a:ext uri="{9D8B030D-6E8A-4147-A177-3AD203B41FA5}">
                      <a16:colId xmlns:a16="http://schemas.microsoft.com/office/drawing/2014/main" val="20000"/>
                    </a:ext>
                  </a:extLst>
                </a:gridCol>
                <a:gridCol w="795528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tblGrid>
              <a:tr h="475488">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Intitulé</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ECTS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Heures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extLst>
                  <a:ext uri="{0D108BD9-81ED-4DB2-BD59-A6C34878D82A}">
                    <a16:rowId xmlns:a16="http://schemas.microsoft.com/office/drawing/2014/main" val="10000"/>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910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Français et maths : maîtriser, didactiser et enseigner 3 (12 h français, 10 h maths)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920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Disciplines de polyvalence : maîtriser, didactiser et enseigner 3 (EPS, arts, HG-EMC)</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2"/>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930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Analyser les contextes d'apprentissage pour enseigner 3 (dont focale maternelle)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36</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940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Initiation à la recherche 3 – recueil et première analyse des données du mémoire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4"/>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950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S'engager dans le métier en situation professionnelle 3 (adossée au stage ; module « Corps et voix ») – ou parcours bilingue occitan</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38</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960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Maîtriser une langue vivante étrangère niveau B2 (anglais ou espagnol) – non compensable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6"/>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HC 3</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Préparation concours – non-lauréat·e·s uniquement (hors cursus)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48</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5488">
                <a:tc>
                  <a:txBody>
                    <a:bodyPr/>
                    <a:lstStyle/>
                    <a:p>
                      <a:pPr marL="0" indent="0">
                        <a:buNone/>
                      </a:pPr>
                      <a:r>
                        <a:rPr lang="en-US" sz="1200" b="1" dirty="0">
                          <a:solidFill>
                            <a:srgbClr val="1F2933"/>
                          </a:solidFill>
                          <a:latin typeface="Calibri" pitchFamily="34" charset="0"/>
                          <a:ea typeface="Calibri" pitchFamily="34" charset="-122"/>
                          <a:cs typeface="Calibri" pitchFamily="34" charset="-120"/>
                        </a:rPr>
                        <a:t>Total du semestre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tcPr>
                </a:tc>
                <a:tc>
                  <a:txBody>
                    <a:bodyPr/>
                    <a:lstStyle/>
                    <a:p>
                      <a:pPr marL="0" indent="0" algn="l">
                        <a:buNone/>
                      </a:pP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b="1" dirty="0">
                          <a:solidFill>
                            <a:srgbClr val="1F2933"/>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tcPr>
                </a:tc>
                <a:tc>
                  <a:txBody>
                    <a:bodyPr/>
                    <a:lstStyle/>
                    <a:p>
                      <a:pPr marL="0" indent="0" algn="ctr">
                        <a:buNone/>
                      </a:pPr>
                      <a:r>
                        <a:rPr lang="en-US" sz="1200" b="1" dirty="0">
                          <a:solidFill>
                            <a:srgbClr val="1F2933"/>
                          </a:solidFill>
                          <a:latin typeface="Calibri" pitchFamily="34" charset="0"/>
                          <a:ea typeface="Calibri" pitchFamily="34" charset="-122"/>
                          <a:cs typeface="Calibri" pitchFamily="34" charset="-120"/>
                        </a:rPr>
                        <a:t>134 (+48)</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6" name="Text 3"/>
          <p:cNvSpPr txBox="1"/>
          <p:nvPr/>
        </p:nvSpPr>
        <p:spPr>
          <a:xfrm>
            <a:off x="548640" y="5669280"/>
            <a:ext cx="11064240" cy="548640"/>
          </a:xfrm>
          <a:prstGeom prst="rect">
            <a:avLst/>
          </a:prstGeom>
          <a:noFill/>
          <a:ln/>
        </p:spPr>
        <p:txBody>
          <a:bodyPr wrap="square" lIns="0" tIns="0" rIns="0" bIns="0" rtlCol="0" anchor="t"/>
          <a:lstStyle/>
          <a:p>
            <a:pPr marL="0" indent="0">
              <a:buNone/>
            </a:pPr>
            <a:r>
              <a:rPr lang="en-US" sz="1100" i="1" dirty="0">
                <a:solidFill>
                  <a:srgbClr val="5B6770"/>
                </a:solidFill>
                <a:latin typeface="Calibri" pitchFamily="34" charset="0"/>
                <a:ea typeface="Calibri" pitchFamily="34" charset="-122"/>
                <a:cs typeface="Calibri" pitchFamily="34" charset="-120"/>
              </a:rPr>
              <a:t>HC = hors cursus. Les 96 h de préparation concours (2 × 48 h cette année, mesure d'adaptation) ne donnent pas d'ECTS.</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Votre formation en M2 – semestre 10 (janvier → juin)</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a:t>
            </a:r>
            <a:r>
              <a:rPr lang="en-US" sz="900" dirty="0" err="1">
                <a:solidFill>
                  <a:srgbClr val="5B6770"/>
                </a:solidFill>
                <a:latin typeface="Calibri" pitchFamily="34" charset="0"/>
                <a:ea typeface="Calibri" pitchFamily="34" charset="-122"/>
                <a:cs typeface="Calibri" pitchFamily="34" charset="-120"/>
              </a:rPr>
              <a:t>non-lauréat·es</a:t>
            </a:r>
            <a:r>
              <a:rPr lang="en-US" sz="900" dirty="0">
                <a:solidFill>
                  <a:srgbClr val="5B6770"/>
                </a:solidFill>
                <a:latin typeface="Calibri" pitchFamily="34" charset="0"/>
                <a:ea typeface="Calibri" pitchFamily="34" charset="-122"/>
                <a:cs typeface="Calibri" pitchFamily="34" charset="-120"/>
              </a:rPr>
              <a:t>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20</a:t>
            </a:r>
            <a:endParaRPr lang="en-US" sz="900" dirty="0"/>
          </a:p>
        </p:txBody>
      </p:sp>
      <p:graphicFrame>
        <p:nvGraphicFramePr>
          <p:cNvPr id="21" name="Table 0"/>
          <p:cNvGraphicFramePr>
            <a:graphicFrameLocks noGrp="1"/>
          </p:cNvGraphicFramePr>
          <p:nvPr>
            <p:extLst>
              <p:ext uri="{D42A27DB-BD31-4B8C-83A1-F6EECF244321}">
                <p14:modId xmlns:p14="http://schemas.microsoft.com/office/powerpoint/2010/main" val="3923058650"/>
              </p:ext>
            </p:extLst>
          </p:nvPr>
        </p:nvGraphicFramePr>
        <p:xfrm>
          <a:off x="548640" y="1280160"/>
          <a:ext cx="11064240" cy="4279392"/>
        </p:xfrm>
        <a:graphic>
          <a:graphicData uri="http://schemas.openxmlformats.org/drawingml/2006/table">
            <a:tbl>
              <a:tblPr/>
              <a:tblGrid>
                <a:gridCol w="1097280">
                  <a:extLst>
                    <a:ext uri="{9D8B030D-6E8A-4147-A177-3AD203B41FA5}">
                      <a16:colId xmlns:a16="http://schemas.microsoft.com/office/drawing/2014/main" val="20000"/>
                    </a:ext>
                  </a:extLst>
                </a:gridCol>
                <a:gridCol w="795528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tblGrid>
              <a:tr h="475488">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UE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Intitulé</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ECTS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Heures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0F4C5C"/>
                    </a:solidFill>
                  </a:tcPr>
                </a:tc>
                <a:extLst>
                  <a:ext uri="{0D108BD9-81ED-4DB2-BD59-A6C34878D82A}">
                    <a16:rowId xmlns:a16="http://schemas.microsoft.com/office/drawing/2014/main" val="10000"/>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1010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Français et maths : maîtriser, didactiser et enseigner 4 (8 h français, 8 h maths)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1020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Disciplines de polyvalence 4 : faire apprendre tous les élèves (EPS, arts, HG-EMC)</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2"/>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1030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Analyser les contextes d'apprentissage pour enseigner 4</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1040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Initiation à la recherche 4 – finalisation du mémoire et soutenance – non compensable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4"/>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1050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S'engager dans le métier en situation professionnelle 4 (adossée au stage ; module polyvalence) – non compensable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34</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1070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Concevoir et mettre en œuvre son enseignement avec le numérique (CRCN Édu)</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extLst>
                  <a:ext uri="{0D108BD9-81ED-4DB2-BD59-A6C34878D82A}">
                    <a16:rowId xmlns:a16="http://schemas.microsoft.com/office/drawing/2014/main" val="10006"/>
                  </a:ext>
                </a:extLst>
              </a:tr>
              <a:tr h="475488">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UE HC 4</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alibri" pitchFamily="34" charset="0"/>
                          <a:ea typeface="Calibri" pitchFamily="34" charset="-122"/>
                          <a:cs typeface="Calibri" pitchFamily="34" charset="-120"/>
                        </a:rPr>
                        <a:t>Préparation concours – non-lauréat·e·s uniquement (hors cursus)</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latin typeface="Calibri" pitchFamily="34" charset="0"/>
                          <a:ea typeface="Calibri" pitchFamily="34" charset="-122"/>
                          <a:cs typeface="Calibri" pitchFamily="34" charset="-120"/>
                        </a:rPr>
                        <a:t>48</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5488">
                <a:tc>
                  <a:txBody>
                    <a:bodyPr/>
                    <a:lstStyle/>
                    <a:p>
                      <a:pPr marL="0" indent="0">
                        <a:buNone/>
                      </a:pPr>
                      <a:r>
                        <a:rPr lang="en-US" sz="1200" b="1" dirty="0">
                          <a:solidFill>
                            <a:srgbClr val="1F2933"/>
                          </a:solidFill>
                          <a:latin typeface="Calibri" pitchFamily="34" charset="0"/>
                          <a:ea typeface="Calibri" pitchFamily="34" charset="-122"/>
                          <a:cs typeface="Calibri" pitchFamily="34" charset="-120"/>
                        </a:rPr>
                        <a:t>Total du semestre</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tcPr>
                </a:tc>
                <a:tc>
                  <a:txBody>
                    <a:bodyPr/>
                    <a:lstStyle/>
                    <a:p>
                      <a:pPr marL="0" indent="0" algn="l">
                        <a:buNone/>
                      </a:pP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solidFill>
                      <a:srgbClr val="F4F8F9"/>
                    </a:solidFill>
                  </a:tcPr>
                </a:tc>
                <a:tc>
                  <a:txBody>
                    <a:bodyPr/>
                    <a:lstStyle/>
                    <a:p>
                      <a:pPr marL="0" indent="0" algn="ctr">
                        <a:buNone/>
                      </a:pPr>
                      <a:r>
                        <a:rPr lang="en-US" sz="1200" b="1" dirty="0">
                          <a:solidFill>
                            <a:srgbClr val="1F2933"/>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tcPr>
                </a:tc>
                <a:tc>
                  <a:txBody>
                    <a:bodyPr/>
                    <a:lstStyle/>
                    <a:p>
                      <a:pPr marL="0" indent="0" algn="ctr">
                        <a:buNone/>
                      </a:pPr>
                      <a:r>
                        <a:rPr lang="en-US" sz="1200" b="1" dirty="0">
                          <a:solidFill>
                            <a:srgbClr val="1F2933"/>
                          </a:solidFill>
                          <a:latin typeface="Calibri" pitchFamily="34" charset="0"/>
                          <a:ea typeface="Calibri" pitchFamily="34" charset="-122"/>
                          <a:cs typeface="Calibri" pitchFamily="34" charset="-120"/>
                        </a:rPr>
                        <a:t>116 (+48)</a:t>
                      </a:r>
                      <a:endParaRPr lang="en-US" sz="1200" dirty="0">
                        <a:latin typeface="Calibri" charset="0"/>
                        <a:ea typeface="Calibri" charset="0"/>
                        <a:cs typeface="Calibri" charset="0"/>
                      </a:endParaRPr>
                    </a:p>
                  </a:txBody>
                  <a:tcPr marL="76200" marR="76200" marT="38100" marB="38100" anchor="ctr">
                    <a:lnL w="9525" cap="flat" cmpd="sng" algn="ctr">
                      <a:solidFill>
                        <a:srgbClr val="D5E0E3"/>
                      </a:solidFill>
                      <a:prstDash val="solid"/>
                      <a:round/>
                      <a:headEnd type="none" w="med" len="med"/>
                      <a:tailEnd type="none" w="med" len="med"/>
                    </a:lnL>
                    <a:lnR w="9525" cap="flat" cmpd="sng" algn="ctr">
                      <a:solidFill>
                        <a:srgbClr val="D5E0E3"/>
                      </a:solidFill>
                      <a:prstDash val="solid"/>
                      <a:round/>
                      <a:headEnd type="none" w="med" len="med"/>
                      <a:tailEnd type="none" w="med" len="med"/>
                    </a:lnR>
                    <a:lnT w="9525" cap="flat" cmpd="sng" algn="ctr">
                      <a:solidFill>
                        <a:srgbClr val="D5E0E3"/>
                      </a:solidFill>
                      <a:prstDash val="solid"/>
                      <a:round/>
                      <a:headEnd type="none" w="med" len="med"/>
                      <a:tailEnd type="none" w="med" len="med"/>
                    </a:lnT>
                    <a:lnB w="9525" cap="flat" cmpd="sng" algn="ctr">
                      <a:solidFill>
                        <a:srgbClr val="D5E0E3"/>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6" name="Text 3"/>
          <p:cNvSpPr txBox="1"/>
          <p:nvPr/>
        </p:nvSpPr>
        <p:spPr>
          <a:xfrm>
            <a:off x="548640" y="5669280"/>
            <a:ext cx="11064240" cy="457200"/>
          </a:xfrm>
          <a:prstGeom prst="rect">
            <a:avLst/>
          </a:prstGeom>
          <a:noFill/>
          <a:ln/>
        </p:spPr>
        <p:txBody>
          <a:bodyPr wrap="square" lIns="0" tIns="0" rIns="0" bIns="0" rtlCol="0" anchor="t"/>
          <a:lstStyle/>
          <a:p>
            <a:pPr marL="0" indent="0">
              <a:buNone/>
            </a:pPr>
            <a:r>
              <a:rPr lang="en-US" sz="1100" i="1" dirty="0">
                <a:solidFill>
                  <a:srgbClr val="5B6770"/>
                </a:solidFill>
                <a:latin typeface="Calibri" pitchFamily="34" charset="0"/>
                <a:ea typeface="Calibri" pitchFamily="34" charset="-122"/>
                <a:cs typeface="Calibri" pitchFamily="34" charset="-120"/>
              </a:rPr>
              <a:t>Détail des contenus, responsables d'UE et bibliographies : syllabus du master M2E (en cours de finalisation).</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Lire la maquette : cinq familles d'UE, du S7 au S10</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non-lauréat·e·s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21</a:t>
            </a:r>
            <a:endParaRPr lang="en-US" sz="900" dirty="0"/>
          </a:p>
        </p:txBody>
      </p:sp>
      <p:sp>
        <p:nvSpPr>
          <p:cNvPr id="5" name="Shape 3"/>
          <p:cNvSpPr/>
          <p:nvPr/>
        </p:nvSpPr>
        <p:spPr>
          <a:xfrm>
            <a:off x="548640" y="1508760"/>
            <a:ext cx="457200" cy="457200"/>
          </a:xfrm>
          <a:prstGeom prst="ellipse">
            <a:avLst/>
          </a:prstGeom>
          <a:solidFill>
            <a:srgbClr val="0F4C5C"/>
          </a:solidFill>
          <a:ln w="12700">
            <a:solidFill>
              <a:srgbClr val="0F4C5C"/>
            </a:solidFill>
            <a:prstDash val="solid"/>
          </a:ln>
        </p:spPr>
      </p:sp>
      <p:sp>
        <p:nvSpPr>
          <p:cNvPr id="6" name="Text 4"/>
          <p:cNvSpPr txBox="1"/>
          <p:nvPr/>
        </p:nvSpPr>
        <p:spPr>
          <a:xfrm>
            <a:off x="548640" y="15087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7" name="Text 5"/>
          <p:cNvSpPr txBox="1"/>
          <p:nvPr/>
        </p:nvSpPr>
        <p:spPr>
          <a:xfrm>
            <a:off x="1188720" y="1371600"/>
            <a:ext cx="6035040" cy="41148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Français et mathématiques</a:t>
            </a:r>
            <a:endParaRPr lang="en-US" sz="1500" dirty="0"/>
          </a:p>
        </p:txBody>
      </p:sp>
      <p:sp>
        <p:nvSpPr>
          <p:cNvPr id="8" name="Text 6"/>
          <p:cNvSpPr txBox="1"/>
          <p:nvPr/>
        </p:nvSpPr>
        <p:spPr>
          <a:xfrm>
            <a:off x="1188720" y="1755648"/>
            <a:ext cx="6035040" cy="502920"/>
          </a:xfrm>
          <a:prstGeom prst="rect">
            <a:avLst/>
          </a:prstGeom>
          <a:noFill/>
          <a:ln/>
        </p:spPr>
        <p:txBody>
          <a:bodyPr wrap="square" lIns="0" tIns="0" rIns="0" bIns="0" rtlCol="0" anchor="t"/>
          <a:lstStyle/>
          <a:p>
            <a:pPr marL="0" indent="0">
              <a:buNone/>
            </a:pPr>
            <a:r>
              <a:rPr lang="en-US" sz="1150" dirty="0">
                <a:solidFill>
                  <a:srgbClr val="1F2933"/>
                </a:solidFill>
                <a:latin typeface="Calibri" pitchFamily="34" charset="0"/>
                <a:ea typeface="Calibri" pitchFamily="34" charset="-122"/>
                <a:cs typeface="Calibri" pitchFamily="34" charset="-120"/>
              </a:rPr>
              <a:t>UE x10 – maîtriser, didactiser et enseigner : le cœur disciplinaire et didactique (bloc 1)</a:t>
            </a:r>
            <a:endParaRPr lang="en-US" sz="1150" dirty="0"/>
          </a:p>
        </p:txBody>
      </p:sp>
      <p:sp>
        <p:nvSpPr>
          <p:cNvPr id="9" name="Shape 7"/>
          <p:cNvSpPr/>
          <p:nvPr/>
        </p:nvSpPr>
        <p:spPr>
          <a:xfrm>
            <a:off x="548640" y="2404872"/>
            <a:ext cx="457200" cy="457200"/>
          </a:xfrm>
          <a:prstGeom prst="ellipse">
            <a:avLst/>
          </a:prstGeom>
          <a:solidFill>
            <a:srgbClr val="E36414"/>
          </a:solidFill>
          <a:ln w="12700">
            <a:solidFill>
              <a:srgbClr val="E36414"/>
            </a:solidFill>
            <a:prstDash val="solid"/>
          </a:ln>
        </p:spPr>
      </p:sp>
      <p:sp>
        <p:nvSpPr>
          <p:cNvPr id="10" name="Text 8"/>
          <p:cNvSpPr txBox="1"/>
          <p:nvPr/>
        </p:nvSpPr>
        <p:spPr>
          <a:xfrm>
            <a:off x="548640" y="240487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1" name="Text 9"/>
          <p:cNvSpPr txBox="1"/>
          <p:nvPr/>
        </p:nvSpPr>
        <p:spPr>
          <a:xfrm>
            <a:off x="1188720" y="2267712"/>
            <a:ext cx="6035040" cy="41148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Disciplines de polyvalence</a:t>
            </a:r>
            <a:endParaRPr lang="en-US" sz="1500" dirty="0"/>
          </a:p>
        </p:txBody>
      </p:sp>
      <p:sp>
        <p:nvSpPr>
          <p:cNvPr id="12" name="Text 10"/>
          <p:cNvSpPr txBox="1"/>
          <p:nvPr/>
        </p:nvSpPr>
        <p:spPr>
          <a:xfrm>
            <a:off x="1188720" y="2651760"/>
            <a:ext cx="6035040" cy="502920"/>
          </a:xfrm>
          <a:prstGeom prst="rect">
            <a:avLst/>
          </a:prstGeom>
          <a:noFill/>
          <a:ln/>
        </p:spPr>
        <p:txBody>
          <a:bodyPr wrap="square" lIns="0" tIns="0" rIns="0" bIns="0" rtlCol="0" anchor="t"/>
          <a:lstStyle/>
          <a:p>
            <a:pPr marL="0" indent="0">
              <a:buNone/>
            </a:pPr>
            <a:r>
              <a:rPr lang="en-US" sz="1150" dirty="0">
                <a:solidFill>
                  <a:srgbClr val="1F2933"/>
                </a:solidFill>
                <a:latin typeface="Calibri" pitchFamily="34" charset="0"/>
                <a:ea typeface="Calibri" pitchFamily="34" charset="-122"/>
                <a:cs typeface="Calibri" pitchFamily="34" charset="-120"/>
              </a:rPr>
              <a:t>UE x20 – EPS, arts, histoire-géographie-EMC, sciences et technologie, langues-cultures</a:t>
            </a:r>
            <a:endParaRPr lang="en-US" sz="1150" dirty="0"/>
          </a:p>
        </p:txBody>
      </p:sp>
      <p:sp>
        <p:nvSpPr>
          <p:cNvPr id="13" name="Shape 11"/>
          <p:cNvSpPr/>
          <p:nvPr/>
        </p:nvSpPr>
        <p:spPr>
          <a:xfrm>
            <a:off x="548640" y="3300984"/>
            <a:ext cx="457200" cy="457200"/>
          </a:xfrm>
          <a:prstGeom prst="ellipse">
            <a:avLst/>
          </a:prstGeom>
          <a:solidFill>
            <a:srgbClr val="0F4C5C"/>
          </a:solidFill>
          <a:ln w="12700">
            <a:solidFill>
              <a:srgbClr val="0F4C5C"/>
            </a:solidFill>
            <a:prstDash val="solid"/>
          </a:ln>
        </p:spPr>
      </p:sp>
      <p:sp>
        <p:nvSpPr>
          <p:cNvPr id="14" name="Text 12"/>
          <p:cNvSpPr txBox="1"/>
          <p:nvPr/>
        </p:nvSpPr>
        <p:spPr>
          <a:xfrm>
            <a:off x="548640" y="3300984"/>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5" name="Text 13"/>
          <p:cNvSpPr txBox="1"/>
          <p:nvPr/>
        </p:nvSpPr>
        <p:spPr>
          <a:xfrm>
            <a:off x="1188720" y="3163824"/>
            <a:ext cx="6035040" cy="41148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Contextes d'apprentissage</a:t>
            </a:r>
            <a:endParaRPr lang="en-US" sz="1500" dirty="0"/>
          </a:p>
        </p:txBody>
      </p:sp>
      <p:sp>
        <p:nvSpPr>
          <p:cNvPr id="16" name="Text 14"/>
          <p:cNvSpPr txBox="1"/>
          <p:nvPr/>
        </p:nvSpPr>
        <p:spPr>
          <a:xfrm>
            <a:off x="1188720" y="3547872"/>
            <a:ext cx="6035040" cy="502920"/>
          </a:xfrm>
          <a:prstGeom prst="rect">
            <a:avLst/>
          </a:prstGeom>
          <a:noFill/>
          <a:ln/>
        </p:spPr>
        <p:txBody>
          <a:bodyPr wrap="square" lIns="0" tIns="0" rIns="0" bIns="0" rtlCol="0" anchor="t"/>
          <a:lstStyle/>
          <a:p>
            <a:pPr marL="0" indent="0">
              <a:buNone/>
            </a:pPr>
            <a:r>
              <a:rPr lang="en-US" sz="1150" dirty="0">
                <a:solidFill>
                  <a:srgbClr val="1F2933"/>
                </a:solidFill>
                <a:latin typeface="Calibri" pitchFamily="34" charset="0"/>
                <a:ea typeface="Calibri" pitchFamily="34" charset="-122"/>
                <a:cs typeface="Calibri" pitchFamily="34" charset="-120"/>
              </a:rPr>
              <a:t>UE x30 – élèves, climat scolaire, école inclusive, valeurs de la République, système éducatif (blocs 2 et 3)</a:t>
            </a:r>
            <a:endParaRPr lang="en-US" sz="1150" dirty="0"/>
          </a:p>
        </p:txBody>
      </p:sp>
      <p:sp>
        <p:nvSpPr>
          <p:cNvPr id="17" name="Shape 15"/>
          <p:cNvSpPr/>
          <p:nvPr/>
        </p:nvSpPr>
        <p:spPr>
          <a:xfrm>
            <a:off x="548640" y="4197096"/>
            <a:ext cx="457200" cy="457200"/>
          </a:xfrm>
          <a:prstGeom prst="ellipse">
            <a:avLst/>
          </a:prstGeom>
          <a:solidFill>
            <a:srgbClr val="E36414"/>
          </a:solidFill>
          <a:ln w="12700">
            <a:solidFill>
              <a:srgbClr val="E36414"/>
            </a:solidFill>
            <a:prstDash val="solid"/>
          </a:ln>
        </p:spPr>
      </p:sp>
      <p:sp>
        <p:nvSpPr>
          <p:cNvPr id="18" name="Text 16"/>
          <p:cNvSpPr txBox="1"/>
          <p:nvPr/>
        </p:nvSpPr>
        <p:spPr>
          <a:xfrm>
            <a:off x="548640" y="4197096"/>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19" name="Text 17"/>
          <p:cNvSpPr txBox="1"/>
          <p:nvPr/>
        </p:nvSpPr>
        <p:spPr>
          <a:xfrm>
            <a:off x="1188720" y="4059936"/>
            <a:ext cx="6035040" cy="41148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Initiation à la recherche</a:t>
            </a:r>
            <a:endParaRPr lang="en-US" sz="1500" dirty="0"/>
          </a:p>
        </p:txBody>
      </p:sp>
      <p:sp>
        <p:nvSpPr>
          <p:cNvPr id="20" name="Text 18"/>
          <p:cNvSpPr txBox="1"/>
          <p:nvPr/>
        </p:nvSpPr>
        <p:spPr>
          <a:xfrm>
            <a:off x="1188720" y="4443984"/>
            <a:ext cx="6035040" cy="502920"/>
          </a:xfrm>
          <a:prstGeom prst="rect">
            <a:avLst/>
          </a:prstGeom>
          <a:noFill/>
          <a:ln/>
        </p:spPr>
        <p:txBody>
          <a:bodyPr wrap="square" lIns="0" tIns="0" rIns="0" bIns="0" rtlCol="0" anchor="t"/>
          <a:lstStyle/>
          <a:p>
            <a:pPr marL="0" indent="0">
              <a:buNone/>
            </a:pPr>
            <a:r>
              <a:rPr lang="en-US" sz="1150" dirty="0">
                <a:solidFill>
                  <a:srgbClr val="1F2933"/>
                </a:solidFill>
                <a:latin typeface="Calibri" pitchFamily="34" charset="0"/>
                <a:ea typeface="Calibri" pitchFamily="34" charset="-122"/>
                <a:cs typeface="Calibri" pitchFamily="34" charset="-120"/>
              </a:rPr>
              <a:t>UE x40 – construction pas à pas du mémoire de master, soutenu en M2 (bloc 4)</a:t>
            </a:r>
            <a:endParaRPr lang="en-US" sz="1150" dirty="0"/>
          </a:p>
        </p:txBody>
      </p:sp>
      <p:sp>
        <p:nvSpPr>
          <p:cNvPr id="21" name="Shape 19"/>
          <p:cNvSpPr/>
          <p:nvPr/>
        </p:nvSpPr>
        <p:spPr>
          <a:xfrm>
            <a:off x="548640" y="5093208"/>
            <a:ext cx="457200" cy="457200"/>
          </a:xfrm>
          <a:prstGeom prst="ellipse">
            <a:avLst/>
          </a:prstGeom>
          <a:solidFill>
            <a:srgbClr val="0F4C5C"/>
          </a:solidFill>
          <a:ln w="12700">
            <a:solidFill>
              <a:srgbClr val="0F4C5C"/>
            </a:solidFill>
            <a:prstDash val="solid"/>
          </a:ln>
        </p:spPr>
      </p:sp>
      <p:sp>
        <p:nvSpPr>
          <p:cNvPr id="22" name="Text 20"/>
          <p:cNvSpPr txBox="1"/>
          <p:nvPr/>
        </p:nvSpPr>
        <p:spPr>
          <a:xfrm>
            <a:off x="548640" y="5093208"/>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23" name="Text 21"/>
          <p:cNvSpPr txBox="1"/>
          <p:nvPr/>
        </p:nvSpPr>
        <p:spPr>
          <a:xfrm>
            <a:off x="1188720" y="4956048"/>
            <a:ext cx="6035040" cy="411480"/>
          </a:xfrm>
          <a:prstGeom prst="rect">
            <a:avLst/>
          </a:prstGeom>
          <a:noFill/>
          <a:ln/>
        </p:spPr>
        <p:txBody>
          <a:bodyPr wrap="square" lIns="0" tIns="0" rIns="0" bIns="0" rtlCol="0" anchor="t"/>
          <a:lstStyle/>
          <a:p>
            <a:pPr marL="0" indent="0">
              <a:buNone/>
            </a:pPr>
            <a:r>
              <a:rPr lang="en-US" sz="1500" b="1" dirty="0">
                <a:solidFill>
                  <a:srgbClr val="0F4C5C"/>
                </a:solidFill>
                <a:latin typeface="Calibri" pitchFamily="34" charset="0"/>
                <a:ea typeface="Calibri" pitchFamily="34" charset="-122"/>
                <a:cs typeface="Calibri" pitchFamily="34" charset="-120"/>
              </a:rPr>
              <a:t>Métier en situation professionnelle</a:t>
            </a:r>
            <a:endParaRPr lang="en-US" sz="1500" dirty="0"/>
          </a:p>
        </p:txBody>
      </p:sp>
      <p:sp>
        <p:nvSpPr>
          <p:cNvPr id="24" name="Text 22"/>
          <p:cNvSpPr txBox="1"/>
          <p:nvPr/>
        </p:nvSpPr>
        <p:spPr>
          <a:xfrm>
            <a:off x="1188720" y="5340096"/>
            <a:ext cx="6035040" cy="502920"/>
          </a:xfrm>
          <a:prstGeom prst="rect">
            <a:avLst/>
          </a:prstGeom>
          <a:noFill/>
          <a:ln/>
        </p:spPr>
        <p:txBody>
          <a:bodyPr wrap="square" lIns="0" tIns="0" rIns="0" bIns="0" rtlCol="0" anchor="t"/>
          <a:lstStyle/>
          <a:p>
            <a:pPr marL="0" indent="0">
              <a:buNone/>
            </a:pPr>
            <a:r>
              <a:rPr lang="en-US" sz="1150" dirty="0">
                <a:solidFill>
                  <a:srgbClr val="1F2933"/>
                </a:solidFill>
                <a:latin typeface="Calibri" pitchFamily="34" charset="0"/>
                <a:ea typeface="Calibri" pitchFamily="34" charset="-122"/>
                <a:cs typeface="Calibri" pitchFamily="34" charset="-120"/>
              </a:rPr>
              <a:t>UE x50 – adossée au stage : préparation, analyse de pratique, portfolio</a:t>
            </a:r>
            <a:endParaRPr lang="en-US" sz="1150" dirty="0"/>
          </a:p>
        </p:txBody>
      </p:sp>
      <p:sp>
        <p:nvSpPr>
          <p:cNvPr id="25" name="Shape 23"/>
          <p:cNvSpPr/>
          <p:nvPr/>
        </p:nvSpPr>
        <p:spPr>
          <a:xfrm>
            <a:off x="7589520" y="1371600"/>
            <a:ext cx="4069080" cy="4480560"/>
          </a:xfrm>
          <a:prstGeom prst="roundRect">
            <a:avLst>
              <a:gd name="adj" fmla="val 2697"/>
            </a:avLst>
          </a:prstGeom>
          <a:solidFill>
            <a:srgbClr val="E6F0F2"/>
          </a:solidFill>
          <a:ln w="9525">
            <a:solidFill>
              <a:srgbClr val="D5E0E3"/>
            </a:solidFill>
            <a:prstDash val="solid"/>
          </a:ln>
        </p:spPr>
      </p:sp>
      <p:sp>
        <p:nvSpPr>
          <p:cNvPr id="26" name="Text 24"/>
          <p:cNvSpPr txBox="1"/>
          <p:nvPr/>
        </p:nvSpPr>
        <p:spPr>
          <a:xfrm>
            <a:off x="7863840" y="1554480"/>
            <a:ext cx="3566160" cy="41148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Et aussi</a:t>
            </a:r>
            <a:endParaRPr lang="en-US" sz="1700" dirty="0"/>
          </a:p>
        </p:txBody>
      </p:sp>
      <p:sp>
        <p:nvSpPr>
          <p:cNvPr id="27" name="Text 25"/>
          <p:cNvSpPr txBox="1"/>
          <p:nvPr/>
        </p:nvSpPr>
        <p:spPr>
          <a:xfrm>
            <a:off x="7863840" y="2057400"/>
            <a:ext cx="3566160" cy="3657600"/>
          </a:xfrm>
          <a:prstGeom prst="rect">
            <a:avLst/>
          </a:prstGeom>
          <a:noFill/>
          <a:ln/>
        </p:spPr>
        <p:txBody>
          <a:bodyPr wrap="square" lIns="25400" tIns="50800" rIns="50800" bIns="25400" rtlCol="0" anchor="t"/>
          <a:lstStyle/>
          <a:p>
            <a:pPr marL="177800" indent="-177800">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Langue vivante (anglais ou espagnol) : UE 960 en S9 – niveau B2 attendu, UE non compensable</a:t>
            </a:r>
            <a:endParaRPr lang="en-US" sz="1250" dirty="0"/>
          </a:p>
          <a:p>
            <a:pPr marL="177800" indent="-177800">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Numérique : UE 1070 en S10 – CRCN Édu</a:t>
            </a:r>
            <a:endParaRPr lang="en-US" sz="1250" dirty="0"/>
          </a:p>
          <a:p>
            <a:pPr marL="177800" indent="-177800">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Hors cursus : 96 h de préparation concours cette année (48 h par semestre)</a:t>
            </a:r>
            <a:endParaRPr lang="en-US" sz="1250" dirty="0"/>
          </a:p>
          <a:p>
            <a:pPr marL="177800" indent="-177800">
              <a:spcAft>
                <a:spcPts val="600"/>
              </a:spcAft>
              <a:buSzPct val="100000"/>
              <a:buChar char="•"/>
            </a:pPr>
            <a:r>
              <a:rPr lang="en-US" sz="1250" b="1" dirty="0">
                <a:solidFill>
                  <a:srgbClr val="1F2933"/>
                </a:solidFill>
                <a:latin typeface="Calibri" pitchFamily="34" charset="0"/>
                <a:ea typeface="Calibri" pitchFamily="34" charset="-122"/>
                <a:cs typeface="Calibri" pitchFamily="34" charset="-120"/>
              </a:rPr>
              <a:t>En M2, les UE mémoire (1040) et stage (950, 1050) sont non compensables</a:t>
            </a:r>
            <a:endParaRPr lang="en-US"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 mémoire de master : de la question à la soutenance</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UE 940 (S9) et UE 1040 (S10) – dans la continuité du travail engagé en M1 (UE 740 et 840)</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non-lauréat·e·s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22</a:t>
            </a:r>
            <a:endParaRPr lang="en-US" sz="900" dirty="0"/>
          </a:p>
        </p:txBody>
      </p:sp>
      <p:sp>
        <p:nvSpPr>
          <p:cNvPr id="6" name="Shape 4"/>
          <p:cNvSpPr/>
          <p:nvPr/>
        </p:nvSpPr>
        <p:spPr>
          <a:xfrm>
            <a:off x="548640" y="1737360"/>
            <a:ext cx="3566160" cy="3017520"/>
          </a:xfrm>
          <a:prstGeom prst="roundRect">
            <a:avLst>
              <a:gd name="adj" fmla="val 3636"/>
            </a:avLst>
          </a:prstGeom>
          <a:solidFill>
            <a:srgbClr val="F4F8F9"/>
          </a:solidFill>
          <a:ln w="9525">
            <a:solidFill>
              <a:srgbClr val="D5E0E3"/>
            </a:solidFill>
            <a:prstDash val="solid"/>
          </a:ln>
        </p:spPr>
      </p:sp>
      <p:sp>
        <p:nvSpPr>
          <p:cNvPr id="7" name="Text 5"/>
          <p:cNvSpPr txBox="1"/>
          <p:nvPr/>
        </p:nvSpPr>
        <p:spPr>
          <a:xfrm>
            <a:off x="777240" y="1920240"/>
            <a:ext cx="3108960" cy="502920"/>
          </a:xfrm>
          <a:prstGeom prst="rect">
            <a:avLst/>
          </a:prstGeom>
          <a:noFill/>
          <a:ln/>
        </p:spPr>
        <p:txBody>
          <a:bodyPr wrap="square" lIns="0" tIns="0" rIns="0" bIns="0" rtlCol="0" anchor="t"/>
          <a:lstStyle/>
          <a:p>
            <a:pPr marL="0" indent="0">
              <a:buNone/>
            </a:pPr>
            <a:r>
              <a:rPr lang="en-US" sz="2000" b="1" dirty="0">
                <a:solidFill>
                  <a:srgbClr val="0F4C5C"/>
                </a:solidFill>
                <a:latin typeface="Cambria" pitchFamily="34" charset="0"/>
                <a:ea typeface="Cambria" pitchFamily="34" charset="-122"/>
                <a:cs typeface="Cambria" pitchFamily="34" charset="-120"/>
              </a:rPr>
              <a:t>M1 – acquis</a:t>
            </a:r>
            <a:endParaRPr lang="en-US" sz="2000" dirty="0"/>
          </a:p>
        </p:txBody>
      </p:sp>
      <p:sp>
        <p:nvSpPr>
          <p:cNvPr id="8" name="Text 6"/>
          <p:cNvSpPr txBox="1"/>
          <p:nvPr/>
        </p:nvSpPr>
        <p:spPr>
          <a:xfrm>
            <a:off x="777240" y="2514600"/>
            <a:ext cx="3108960" cy="210312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Question professionnelle, problématique, cadre théorique, première méthodologie</a:t>
            </a:r>
            <a:endParaRPr lang="en-US" sz="1250" dirty="0"/>
          </a:p>
        </p:txBody>
      </p:sp>
      <p:sp>
        <p:nvSpPr>
          <p:cNvPr id="9" name="Shape 7"/>
          <p:cNvSpPr/>
          <p:nvPr/>
        </p:nvSpPr>
        <p:spPr>
          <a:xfrm>
            <a:off x="4297680" y="1737360"/>
            <a:ext cx="3566160" cy="3017520"/>
          </a:xfrm>
          <a:prstGeom prst="roundRect">
            <a:avLst>
              <a:gd name="adj" fmla="val 3636"/>
            </a:avLst>
          </a:prstGeom>
          <a:solidFill>
            <a:srgbClr val="E6F0F2"/>
          </a:solidFill>
          <a:ln w="9525">
            <a:solidFill>
              <a:srgbClr val="D5E0E3"/>
            </a:solidFill>
            <a:prstDash val="solid"/>
          </a:ln>
        </p:spPr>
      </p:sp>
      <p:sp>
        <p:nvSpPr>
          <p:cNvPr id="10" name="Text 8"/>
          <p:cNvSpPr txBox="1"/>
          <p:nvPr/>
        </p:nvSpPr>
        <p:spPr>
          <a:xfrm>
            <a:off x="4526280" y="1920240"/>
            <a:ext cx="3108960" cy="502920"/>
          </a:xfrm>
          <a:prstGeom prst="rect">
            <a:avLst/>
          </a:prstGeom>
          <a:noFill/>
          <a:ln/>
        </p:spPr>
        <p:txBody>
          <a:bodyPr wrap="square" lIns="0" tIns="0" rIns="0" bIns="0" rtlCol="0" anchor="t"/>
          <a:lstStyle/>
          <a:p>
            <a:pPr marL="0" indent="0">
              <a:buNone/>
            </a:pPr>
            <a:r>
              <a:rPr lang="en-US" sz="2000" b="1" dirty="0">
                <a:solidFill>
                  <a:srgbClr val="0F4C5C"/>
                </a:solidFill>
                <a:latin typeface="Cambria" pitchFamily="34" charset="0"/>
                <a:ea typeface="Cambria" pitchFamily="34" charset="-122"/>
                <a:cs typeface="Cambria" pitchFamily="34" charset="-120"/>
              </a:rPr>
              <a:t>S9 – UE 940</a:t>
            </a:r>
            <a:endParaRPr lang="en-US" sz="2000" dirty="0"/>
          </a:p>
        </p:txBody>
      </p:sp>
      <p:sp>
        <p:nvSpPr>
          <p:cNvPr id="11" name="Text 9"/>
          <p:cNvSpPr txBox="1"/>
          <p:nvPr/>
        </p:nvSpPr>
        <p:spPr>
          <a:xfrm>
            <a:off x="4526280" y="2514600"/>
            <a:ext cx="3108960" cy="210312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Finaliser le cadre théorique ; méthodologie rigoureuse et éthique ; recueil du corpus de données (terrain de stage) ; première analyse des résultats</a:t>
            </a:r>
            <a:endParaRPr lang="en-US" sz="1250" dirty="0"/>
          </a:p>
        </p:txBody>
      </p:sp>
      <p:sp>
        <p:nvSpPr>
          <p:cNvPr id="12" name="Shape 10"/>
          <p:cNvSpPr/>
          <p:nvPr/>
        </p:nvSpPr>
        <p:spPr>
          <a:xfrm>
            <a:off x="8046720" y="1737360"/>
            <a:ext cx="3566160" cy="3017520"/>
          </a:xfrm>
          <a:prstGeom prst="roundRect">
            <a:avLst>
              <a:gd name="adj" fmla="val 3636"/>
            </a:avLst>
          </a:prstGeom>
          <a:solidFill>
            <a:srgbClr val="FDEEE3"/>
          </a:solidFill>
          <a:ln w="9525">
            <a:solidFill>
              <a:srgbClr val="E36414"/>
            </a:solidFill>
            <a:prstDash val="solid"/>
          </a:ln>
        </p:spPr>
      </p:sp>
      <p:sp>
        <p:nvSpPr>
          <p:cNvPr id="13" name="Text 11"/>
          <p:cNvSpPr txBox="1"/>
          <p:nvPr/>
        </p:nvSpPr>
        <p:spPr>
          <a:xfrm>
            <a:off x="8275320" y="1920240"/>
            <a:ext cx="3108960" cy="502920"/>
          </a:xfrm>
          <a:prstGeom prst="rect">
            <a:avLst/>
          </a:prstGeom>
          <a:noFill/>
          <a:ln/>
        </p:spPr>
        <p:txBody>
          <a:bodyPr wrap="square" lIns="0" tIns="0" rIns="0" bIns="0" rtlCol="0" anchor="t"/>
          <a:lstStyle/>
          <a:p>
            <a:pPr marL="0" indent="0">
              <a:buNone/>
            </a:pPr>
            <a:r>
              <a:rPr lang="en-US" sz="2000" b="1" dirty="0">
                <a:solidFill>
                  <a:srgbClr val="E36414"/>
                </a:solidFill>
                <a:latin typeface="Cambria" pitchFamily="34" charset="0"/>
                <a:ea typeface="Cambria" pitchFamily="34" charset="-122"/>
                <a:cs typeface="Cambria" pitchFamily="34" charset="-120"/>
              </a:rPr>
              <a:t>S10 – UE 1040</a:t>
            </a:r>
            <a:endParaRPr lang="en-US" sz="2000" dirty="0"/>
          </a:p>
        </p:txBody>
      </p:sp>
      <p:sp>
        <p:nvSpPr>
          <p:cNvPr id="14" name="Text 12"/>
          <p:cNvSpPr txBox="1"/>
          <p:nvPr/>
        </p:nvSpPr>
        <p:spPr>
          <a:xfrm>
            <a:off x="8275320" y="2514600"/>
            <a:ext cx="3108960" cy="210312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Finalisation du mémoire : discussion des résultats, bilan de la formation par la recherche ; préparation et soutenance orale</a:t>
            </a:r>
            <a:endParaRPr lang="en-US" sz="1250" dirty="0"/>
          </a:p>
        </p:txBody>
      </p:sp>
      <p:sp>
        <p:nvSpPr>
          <p:cNvPr id="15" name="Shape 13"/>
          <p:cNvSpPr/>
          <p:nvPr/>
        </p:nvSpPr>
        <p:spPr>
          <a:xfrm>
            <a:off x="548640" y="4937760"/>
            <a:ext cx="11064240" cy="1280160"/>
          </a:xfrm>
          <a:prstGeom prst="roundRect">
            <a:avLst>
              <a:gd name="adj" fmla="val 8571"/>
            </a:avLst>
          </a:prstGeom>
          <a:solidFill>
            <a:srgbClr val="F4F8F9"/>
          </a:solidFill>
          <a:ln w="9525">
            <a:solidFill>
              <a:srgbClr val="D5E0E3"/>
            </a:solidFill>
            <a:prstDash val="solid"/>
          </a:ln>
        </p:spPr>
      </p:sp>
      <p:sp>
        <p:nvSpPr>
          <p:cNvPr id="16" name="Text 14"/>
          <p:cNvSpPr txBox="1"/>
          <p:nvPr/>
        </p:nvSpPr>
        <p:spPr>
          <a:xfrm>
            <a:off x="777240" y="5029200"/>
            <a:ext cx="10607040" cy="1143000"/>
          </a:xfrm>
          <a:prstGeom prst="rect">
            <a:avLst/>
          </a:prstGeom>
          <a:noFill/>
          <a:ln/>
        </p:spPr>
        <p:txBody>
          <a:bodyPr wrap="square" lIns="25400" tIns="50800" rIns="50800" bIns="25400" rtlCol="0" anchor="t"/>
          <a:lstStyle/>
          <a:p>
            <a:pPr marL="177800" indent="-177800">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Un mémoire sur une question vive de l'école, éclairée par des travaux de recherche récents et des données recueillies en classe ; encadrement personnalisé par un·e directeur·trice de mémoire</a:t>
            </a:r>
            <a:endParaRPr lang="en-US" sz="1250" dirty="0"/>
          </a:p>
          <a:p>
            <a:pPr marL="177800" indent="-177800">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Responsables des UE recherche : Fanny Berlou et Frédéric Maizières. Calendrier de dépôt et de soutenance communiqué au S9</a:t>
            </a:r>
            <a:endParaRPr lang="en-US" sz="12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Modalités d'évaluation des UE</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Les MCC 2026-2027</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non-lauréat·e·s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23</a:t>
            </a:r>
            <a:endParaRPr lang="en-US" sz="900" dirty="0"/>
          </a:p>
        </p:txBody>
      </p:sp>
      <p:sp>
        <p:nvSpPr>
          <p:cNvPr id="6" name="Shape 4"/>
          <p:cNvSpPr/>
          <p:nvPr/>
        </p:nvSpPr>
        <p:spPr>
          <a:xfrm>
            <a:off x="548640" y="1554480"/>
            <a:ext cx="5394960" cy="4206240"/>
          </a:xfrm>
          <a:prstGeom prst="roundRect">
            <a:avLst>
              <a:gd name="adj" fmla="val 2609"/>
            </a:avLst>
          </a:prstGeom>
          <a:solidFill>
            <a:srgbClr val="F4F8F9"/>
          </a:solidFill>
          <a:ln w="9525">
            <a:solidFill>
              <a:srgbClr val="D5E0E3"/>
            </a:solidFill>
            <a:prstDash val="solid"/>
          </a:ln>
        </p:spPr>
      </p:sp>
      <p:sp>
        <p:nvSpPr>
          <p:cNvPr id="7" name="Text 5"/>
          <p:cNvSpPr txBox="1"/>
          <p:nvPr/>
        </p:nvSpPr>
        <p:spPr>
          <a:xfrm>
            <a:off x="822960" y="1737360"/>
            <a:ext cx="4937760" cy="41148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Ce qui est en cours de finalisation</a:t>
            </a:r>
            <a:endParaRPr lang="en-US" sz="1700" dirty="0"/>
          </a:p>
        </p:txBody>
      </p:sp>
      <p:sp>
        <p:nvSpPr>
          <p:cNvPr id="8" name="Text 6"/>
          <p:cNvSpPr txBox="1"/>
          <p:nvPr/>
        </p:nvSpPr>
        <p:spPr>
          <a:xfrm>
            <a:off x="822960" y="2194560"/>
            <a:ext cx="4937760" cy="347472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Les modalités de contrôle des connaissances du nouveau master sont en cours de finalisation</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Elles vous seront communiquées avant les premières évaluations</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Affichage sur le panneau en face du secrétariat et sur votre ENT (SCOUT)</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Chaque UE fait l'objet d'une évaluation ; règles de compensation précisées dans les MCC</a:t>
            </a:r>
            <a:endParaRPr lang="en-US" sz="1400" dirty="0"/>
          </a:p>
        </p:txBody>
      </p:sp>
      <p:sp>
        <p:nvSpPr>
          <p:cNvPr id="9" name="Shape 7"/>
          <p:cNvSpPr/>
          <p:nvPr/>
        </p:nvSpPr>
        <p:spPr>
          <a:xfrm>
            <a:off x="6263640" y="1554480"/>
            <a:ext cx="5394960" cy="4206240"/>
          </a:xfrm>
          <a:prstGeom prst="roundRect">
            <a:avLst>
              <a:gd name="adj" fmla="val 2609"/>
            </a:avLst>
          </a:prstGeom>
          <a:solidFill>
            <a:srgbClr val="E6F0F2"/>
          </a:solidFill>
          <a:ln w="9525">
            <a:solidFill>
              <a:srgbClr val="D5E0E3"/>
            </a:solidFill>
            <a:prstDash val="solid"/>
          </a:ln>
        </p:spPr>
      </p:sp>
      <p:sp>
        <p:nvSpPr>
          <p:cNvPr id="10" name="Text 8"/>
          <p:cNvSpPr txBox="1"/>
          <p:nvPr/>
        </p:nvSpPr>
        <p:spPr>
          <a:xfrm>
            <a:off x="6537960" y="1737360"/>
            <a:ext cx="4937760" cy="41148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Ce qui est déjà (presque) certain</a:t>
            </a:r>
            <a:endParaRPr lang="en-US" sz="1700" dirty="0"/>
          </a:p>
        </p:txBody>
      </p:sp>
      <p:sp>
        <p:nvSpPr>
          <p:cNvPr id="11" name="Text 9"/>
          <p:cNvSpPr txBox="1"/>
          <p:nvPr/>
        </p:nvSpPr>
        <p:spPr>
          <a:xfrm>
            <a:off x="6537960" y="2194560"/>
            <a:ext cx="4937760" cy="347472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 stage est obligatoire pour valider le M2 : un stage non effectué met en échec les UE 950 et 1050</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Les UE mémoire (1040) et stage (950, 1050) et l'UE de langue (960) sont non </a:t>
            </a:r>
            <a:r>
              <a:rPr lang="en-US" sz="1400" dirty="0" err="1">
                <a:solidFill>
                  <a:srgbClr val="1F2933"/>
                </a:solidFill>
                <a:latin typeface="Calibri" pitchFamily="34" charset="0"/>
                <a:ea typeface="Calibri" pitchFamily="34" charset="-122"/>
                <a:cs typeface="Calibri" pitchFamily="34" charset="-120"/>
              </a:rPr>
              <a:t>compensables</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 règlement des études d'UT2J s'applique</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non-lauréat·e·s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24</a:t>
            </a:r>
            <a:endParaRPr lang="en-US" sz="900" dirty="0"/>
          </a:p>
        </p:txBody>
      </p:sp>
      <p:sp>
        <p:nvSpPr>
          <p:cNvPr id="5" name="Shape 3"/>
          <p:cNvSpPr/>
          <p:nvPr/>
        </p:nvSpPr>
        <p:spPr>
          <a:xfrm>
            <a:off x="548640" y="1371600"/>
            <a:ext cx="7315200" cy="1325880"/>
          </a:xfrm>
          <a:prstGeom prst="roundRect">
            <a:avLst>
              <a:gd name="adj" fmla="val 8276"/>
            </a:avLst>
          </a:prstGeom>
          <a:solidFill>
            <a:srgbClr val="F4F8F9"/>
          </a:solidFill>
          <a:ln w="9525">
            <a:solidFill>
              <a:srgbClr val="D5E0E3"/>
            </a:solidFill>
            <a:prstDash val="solid"/>
          </a:ln>
        </p:spPr>
      </p:sp>
      <p:sp>
        <p:nvSpPr>
          <p:cNvPr id="6" name="Shape 4"/>
          <p:cNvSpPr/>
          <p:nvPr/>
        </p:nvSpPr>
        <p:spPr>
          <a:xfrm>
            <a:off x="777240" y="1600200"/>
            <a:ext cx="457200" cy="457200"/>
          </a:xfrm>
          <a:prstGeom prst="ellipse">
            <a:avLst/>
          </a:prstGeom>
          <a:solidFill>
            <a:srgbClr val="0F4C5C"/>
          </a:solidFill>
          <a:ln w="12700">
            <a:solidFill>
              <a:srgbClr val="0F4C5C"/>
            </a:solidFill>
            <a:prstDash val="solid"/>
          </a:ln>
        </p:spPr>
      </p:sp>
      <p:sp>
        <p:nvSpPr>
          <p:cNvPr id="7" name="Text 5"/>
          <p:cNvSpPr txBox="1"/>
          <p:nvPr/>
        </p:nvSpPr>
        <p:spPr>
          <a:xfrm>
            <a:off x="777240" y="16002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8" name="Text 6"/>
          <p:cNvSpPr txBox="1"/>
          <p:nvPr/>
        </p:nvSpPr>
        <p:spPr>
          <a:xfrm>
            <a:off x="1417320" y="1508760"/>
            <a:ext cx="6217920" cy="411480"/>
          </a:xfrm>
          <a:prstGeom prst="rect">
            <a:avLst/>
          </a:prstGeom>
          <a:noFill/>
          <a:ln/>
        </p:spPr>
        <p:txBody>
          <a:bodyPr wrap="square" lIns="0" tIns="0" rIns="0" bIns="0" rtlCol="0" anchor="t"/>
          <a:lstStyle/>
          <a:p>
            <a:pPr marL="0" indent="0">
              <a:buNone/>
            </a:pPr>
            <a:r>
              <a:rPr lang="en-US" sz="1600" b="1" dirty="0">
                <a:solidFill>
                  <a:srgbClr val="0F4C5C"/>
                </a:solidFill>
                <a:latin typeface="Calibri" pitchFamily="34" charset="0"/>
                <a:ea typeface="Calibri" pitchFamily="34" charset="-122"/>
                <a:cs typeface="Calibri" pitchFamily="34" charset="-120"/>
              </a:rPr>
              <a:t>Assiduité</a:t>
            </a:r>
            <a:endParaRPr lang="en-US" sz="1600" dirty="0"/>
          </a:p>
        </p:txBody>
      </p:sp>
      <p:sp>
        <p:nvSpPr>
          <p:cNvPr id="9" name="Text 7"/>
          <p:cNvSpPr txBox="1"/>
          <p:nvPr/>
        </p:nvSpPr>
        <p:spPr>
          <a:xfrm>
            <a:off x="1417320" y="1920240"/>
            <a:ext cx="6217920" cy="7772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Les TD sont à présence obligatoire. Les absences doivent être justifiées auprès du secrétariat pédagogique.</a:t>
            </a:r>
            <a:endParaRPr lang="en-US" sz="1200" dirty="0"/>
          </a:p>
        </p:txBody>
      </p:sp>
      <p:sp>
        <p:nvSpPr>
          <p:cNvPr id="10" name="Shape 8"/>
          <p:cNvSpPr/>
          <p:nvPr/>
        </p:nvSpPr>
        <p:spPr>
          <a:xfrm>
            <a:off x="548640" y="2880360"/>
            <a:ext cx="7315200" cy="1325880"/>
          </a:xfrm>
          <a:prstGeom prst="roundRect">
            <a:avLst>
              <a:gd name="adj" fmla="val 8276"/>
            </a:avLst>
          </a:prstGeom>
          <a:solidFill>
            <a:srgbClr val="F4F8F9"/>
          </a:solidFill>
          <a:ln w="9525">
            <a:solidFill>
              <a:srgbClr val="D5E0E3"/>
            </a:solidFill>
            <a:prstDash val="solid"/>
          </a:ln>
        </p:spPr>
      </p:sp>
      <p:sp>
        <p:nvSpPr>
          <p:cNvPr id="11" name="Shape 9"/>
          <p:cNvSpPr/>
          <p:nvPr/>
        </p:nvSpPr>
        <p:spPr>
          <a:xfrm>
            <a:off x="777240" y="3108960"/>
            <a:ext cx="457200" cy="457200"/>
          </a:xfrm>
          <a:prstGeom prst="ellipse">
            <a:avLst/>
          </a:prstGeom>
          <a:solidFill>
            <a:srgbClr val="0F4C5C"/>
          </a:solidFill>
          <a:ln w="12700">
            <a:solidFill>
              <a:srgbClr val="0F4C5C"/>
            </a:solidFill>
            <a:prstDash val="solid"/>
          </a:ln>
        </p:spPr>
      </p:sp>
      <p:sp>
        <p:nvSpPr>
          <p:cNvPr id="12" name="Text 10"/>
          <p:cNvSpPr txBox="1"/>
          <p:nvPr/>
        </p:nvSpPr>
        <p:spPr>
          <a:xfrm>
            <a:off x="777240" y="31089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1"/>
          <p:cNvSpPr txBox="1"/>
          <p:nvPr/>
        </p:nvSpPr>
        <p:spPr>
          <a:xfrm>
            <a:off x="1417320" y="3017520"/>
            <a:ext cx="6217920" cy="411480"/>
          </a:xfrm>
          <a:prstGeom prst="rect">
            <a:avLst/>
          </a:prstGeom>
          <a:noFill/>
          <a:ln/>
        </p:spPr>
        <p:txBody>
          <a:bodyPr wrap="square" lIns="0" tIns="0" rIns="0" bIns="0" rtlCol="0" anchor="t"/>
          <a:lstStyle/>
          <a:p>
            <a:pPr marL="0" indent="0">
              <a:buNone/>
            </a:pPr>
            <a:r>
              <a:rPr lang="en-US" sz="1600" b="1" dirty="0">
                <a:solidFill>
                  <a:srgbClr val="0F4C5C"/>
                </a:solidFill>
                <a:latin typeface="Calibri" pitchFamily="34" charset="0"/>
                <a:ea typeface="Calibri" pitchFamily="34" charset="-122"/>
                <a:cs typeface="Calibri" pitchFamily="34" charset="-120"/>
              </a:rPr>
              <a:t>Absence à un examen</a:t>
            </a:r>
            <a:endParaRPr lang="en-US" sz="1600" dirty="0"/>
          </a:p>
        </p:txBody>
      </p:sp>
      <p:sp>
        <p:nvSpPr>
          <p:cNvPr id="14" name="Text 12"/>
          <p:cNvSpPr txBox="1"/>
          <p:nvPr/>
        </p:nvSpPr>
        <p:spPr>
          <a:xfrm>
            <a:off x="1417320" y="3429000"/>
            <a:ext cx="6217920" cy="7772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Attention aux conditions d'accès à la session de remplacement : un justificatif recevable doit être fourni dans les délais.</a:t>
            </a:r>
            <a:endParaRPr lang="en-US" sz="1200" dirty="0"/>
          </a:p>
        </p:txBody>
      </p:sp>
      <p:sp>
        <p:nvSpPr>
          <p:cNvPr id="15" name="Shape 13"/>
          <p:cNvSpPr/>
          <p:nvPr/>
        </p:nvSpPr>
        <p:spPr>
          <a:xfrm>
            <a:off x="548640" y="4389120"/>
            <a:ext cx="7315200" cy="1325880"/>
          </a:xfrm>
          <a:prstGeom prst="roundRect">
            <a:avLst>
              <a:gd name="adj" fmla="val 8276"/>
            </a:avLst>
          </a:prstGeom>
          <a:solidFill>
            <a:srgbClr val="F4F8F9"/>
          </a:solidFill>
          <a:ln w="9525">
            <a:solidFill>
              <a:srgbClr val="D5E0E3"/>
            </a:solidFill>
            <a:prstDash val="solid"/>
          </a:ln>
        </p:spPr>
      </p:sp>
      <p:sp>
        <p:nvSpPr>
          <p:cNvPr id="16" name="Shape 14"/>
          <p:cNvSpPr/>
          <p:nvPr/>
        </p:nvSpPr>
        <p:spPr>
          <a:xfrm>
            <a:off x="777240" y="4617720"/>
            <a:ext cx="457200" cy="457200"/>
          </a:xfrm>
          <a:prstGeom prst="ellipse">
            <a:avLst/>
          </a:prstGeom>
          <a:solidFill>
            <a:srgbClr val="E36414"/>
          </a:solidFill>
          <a:ln w="12700">
            <a:solidFill>
              <a:srgbClr val="E36414"/>
            </a:solidFill>
            <a:prstDash val="solid"/>
          </a:ln>
        </p:spPr>
      </p:sp>
      <p:sp>
        <p:nvSpPr>
          <p:cNvPr id="17" name="Text 15"/>
          <p:cNvSpPr txBox="1"/>
          <p:nvPr/>
        </p:nvSpPr>
        <p:spPr>
          <a:xfrm>
            <a:off x="777240" y="46177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6"/>
          <p:cNvSpPr txBox="1"/>
          <p:nvPr/>
        </p:nvSpPr>
        <p:spPr>
          <a:xfrm>
            <a:off x="1417320" y="4526280"/>
            <a:ext cx="6217920" cy="411480"/>
          </a:xfrm>
          <a:prstGeom prst="rect">
            <a:avLst/>
          </a:prstGeom>
          <a:noFill/>
          <a:ln/>
        </p:spPr>
        <p:txBody>
          <a:bodyPr wrap="square" lIns="0" tIns="0" rIns="0" bIns="0" rtlCol="0" anchor="t"/>
          <a:lstStyle/>
          <a:p>
            <a:pPr marL="0" indent="0">
              <a:buNone/>
            </a:pPr>
            <a:r>
              <a:rPr lang="en-US" sz="1600" b="1" dirty="0">
                <a:solidFill>
                  <a:srgbClr val="0F4C5C"/>
                </a:solidFill>
                <a:latin typeface="Calibri" pitchFamily="34" charset="0"/>
                <a:ea typeface="Calibri" pitchFamily="34" charset="-122"/>
                <a:cs typeface="Calibri" pitchFamily="34" charset="-120"/>
              </a:rPr>
              <a:t>Fraude et plagiat</a:t>
            </a:r>
            <a:endParaRPr lang="en-US" sz="1600" dirty="0"/>
          </a:p>
        </p:txBody>
      </p:sp>
      <p:sp>
        <p:nvSpPr>
          <p:cNvPr id="19" name="Text 17"/>
          <p:cNvSpPr txBox="1"/>
          <p:nvPr/>
        </p:nvSpPr>
        <p:spPr>
          <a:xfrm>
            <a:off x="1417320" y="4937760"/>
            <a:ext cx="6217920" cy="777240"/>
          </a:xfrm>
          <a:prstGeom prst="rect">
            <a:avLst/>
          </a:prstGeom>
          <a:noFill/>
          <a:ln/>
        </p:spPr>
        <p:txBody>
          <a:bodyPr wrap="square" lIns="0" tIns="0" rIns="0" bIns="0" rtlCol="0" anchor="t"/>
          <a:lstStyle/>
          <a:p>
            <a:pPr marL="0" indent="0">
              <a:buNone/>
            </a:pPr>
            <a:r>
              <a:rPr lang="en-US" sz="1200" dirty="0">
                <a:solidFill>
                  <a:srgbClr val="1F2933"/>
                </a:solidFill>
                <a:latin typeface="Calibri" pitchFamily="34" charset="0"/>
                <a:ea typeface="Calibri" pitchFamily="34" charset="-122"/>
                <a:cs typeface="Calibri" pitchFamily="34" charset="-120"/>
              </a:rPr>
              <a:t>Y compris l'usage non autorisé d'outils d'intelligence artificielle – en particulier dans le mémoire : attention aux conséquences (sanction disciplinaire).</a:t>
            </a:r>
            <a:endParaRPr lang="en-US" sz="1200" dirty="0"/>
          </a:p>
        </p:txBody>
      </p:sp>
      <p:pic>
        <p:nvPicPr>
          <p:cNvPr id="20" name="Image 0" descr="qr_reglement.png"/>
          <p:cNvPicPr>
            <a:picLocks noChangeAspect="1"/>
          </p:cNvPicPr>
          <p:nvPr/>
        </p:nvPicPr>
        <p:blipFill>
          <a:blip r:embed="rId3"/>
          <a:stretch>
            <a:fillRect/>
          </a:stretch>
        </p:blipFill>
        <p:spPr>
          <a:xfrm>
            <a:off x="8869680" y="1463040"/>
            <a:ext cx="2377440" cy="2377440"/>
          </a:xfrm>
          <a:prstGeom prst="rect">
            <a:avLst/>
          </a:prstGeom>
        </p:spPr>
      </p:pic>
      <p:sp>
        <p:nvSpPr>
          <p:cNvPr id="21" name="Text 18"/>
          <p:cNvSpPr txBox="1"/>
          <p:nvPr/>
        </p:nvSpPr>
        <p:spPr>
          <a:xfrm>
            <a:off x="8183880" y="3931920"/>
            <a:ext cx="3749040" cy="640080"/>
          </a:xfrm>
          <a:prstGeom prst="rect">
            <a:avLst/>
          </a:prstGeom>
          <a:noFill/>
          <a:ln/>
        </p:spPr>
        <p:txBody>
          <a:bodyPr wrap="square" lIns="0" tIns="0" rIns="0" bIns="0" rtlCol="0" anchor="t"/>
          <a:lstStyle/>
          <a:p>
            <a:pPr marL="0" indent="0" algn="ctr">
              <a:buNone/>
            </a:pPr>
            <a:r>
              <a:rPr lang="en-US" sz="1300" b="1" dirty="0">
                <a:solidFill>
                  <a:srgbClr val="0F4C5C"/>
                </a:solidFill>
                <a:latin typeface="Calibri" pitchFamily="34" charset="0"/>
                <a:ea typeface="Calibri" pitchFamily="34" charset="-122"/>
                <a:cs typeface="Calibri" pitchFamily="34" charset="-120"/>
              </a:rPr>
              <a:t>Règlement des études de l'université Toulouse – Jean Jaurès</a:t>
            </a:r>
            <a:endParaRPr lang="en-US" sz="1300" dirty="0"/>
          </a:p>
        </p:txBody>
      </p:sp>
      <p:sp>
        <p:nvSpPr>
          <p:cNvPr id="22" name="Text 19"/>
          <p:cNvSpPr txBox="1"/>
          <p:nvPr/>
        </p:nvSpPr>
        <p:spPr>
          <a:xfrm>
            <a:off x="8183880" y="4572000"/>
            <a:ext cx="3749040" cy="640080"/>
          </a:xfrm>
          <a:prstGeom prst="rect">
            <a:avLst/>
          </a:prstGeom>
          <a:noFill/>
          <a:ln/>
        </p:spPr>
        <p:txBody>
          <a:bodyPr wrap="square" lIns="0" tIns="0" rIns="0" bIns="0" rtlCol="0" anchor="t"/>
          <a:lstStyle/>
          <a:p>
            <a:pPr marL="0" indent="0" algn="ctr">
              <a:buNone/>
            </a:pPr>
            <a:r>
              <a:rPr lang="en-US" sz="1000" dirty="0">
                <a:solidFill>
                  <a:srgbClr val="5B6770"/>
                </a:solidFill>
                <a:latin typeface="Calibri" pitchFamily="34" charset="0"/>
                <a:ea typeface="Calibri" pitchFamily="34" charset="-122"/>
                <a:cs typeface="Calibri" pitchFamily="34" charset="-120"/>
              </a:rPr>
              <a:t>univ-tlse2.fr › Formation › Inscriptions-scolarité › Règlement des études</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Posture professionnelle</a:t>
            </a:r>
            <a:endParaRPr lang="en-US" sz="3000" dirty="0"/>
          </a:p>
        </p:txBody>
      </p:sp>
      <p:sp>
        <p:nvSpPr>
          <p:cNvPr id="3" name="Text 1"/>
          <p:cNvSpPr txBox="1"/>
          <p:nvPr/>
        </p:nvSpPr>
        <p:spPr>
          <a:xfrm>
            <a:off x="548640" y="1005840"/>
            <a:ext cx="11064240" cy="365760"/>
          </a:xfrm>
          <a:prstGeom prst="rect">
            <a:avLst/>
          </a:prstGeom>
          <a:noFill/>
          <a:ln/>
        </p:spPr>
        <p:txBody>
          <a:bodyPr wrap="square" lIns="0" tIns="0" rIns="0" bIns="0" rtlCol="0" anchor="ctr"/>
          <a:lstStyle/>
          <a:p>
            <a:pPr marL="0" indent="0">
              <a:buNone/>
            </a:pPr>
            <a:r>
              <a:rPr lang="en-US" sz="1500" i="1" dirty="0">
                <a:solidFill>
                  <a:srgbClr val="5B6770"/>
                </a:solidFill>
                <a:latin typeface="Calibri" pitchFamily="34" charset="0"/>
                <a:ea typeface="Calibri" pitchFamily="34" charset="-122"/>
                <a:cs typeface="Calibri" pitchFamily="34" charset="-120"/>
              </a:rPr>
              <a:t>Vous entrez dans un métier : en formation comme en stage, la posture professionnelle est attendue de tou·te·s.</a:t>
            </a:r>
            <a:endParaRPr lang="en-US" sz="1500" dirty="0"/>
          </a:p>
        </p:txBody>
      </p:sp>
      <p:sp>
        <p:nvSpPr>
          <p:cNvPr id="4" name="Text 2"/>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non-lauréat·e·s · Croix-de-Pierre · 7 septembre 2026</a:t>
            </a:r>
            <a:endParaRPr lang="en-US" sz="900" dirty="0"/>
          </a:p>
        </p:txBody>
      </p:sp>
      <p:sp>
        <p:nvSpPr>
          <p:cNvPr id="5" name="Text 3"/>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25</a:t>
            </a:r>
            <a:endParaRPr lang="en-US" sz="900" dirty="0"/>
          </a:p>
        </p:txBody>
      </p:sp>
      <p:sp>
        <p:nvSpPr>
          <p:cNvPr id="6" name="Shape 4"/>
          <p:cNvSpPr/>
          <p:nvPr/>
        </p:nvSpPr>
        <p:spPr>
          <a:xfrm>
            <a:off x="548640" y="1691640"/>
            <a:ext cx="5440680" cy="2011680"/>
          </a:xfrm>
          <a:prstGeom prst="roundRect">
            <a:avLst>
              <a:gd name="adj" fmla="val 5455"/>
            </a:avLst>
          </a:prstGeom>
          <a:solidFill>
            <a:srgbClr val="F4F8F9"/>
          </a:solidFill>
          <a:ln w="9525">
            <a:solidFill>
              <a:srgbClr val="D5E0E3"/>
            </a:solidFill>
            <a:prstDash val="solid"/>
          </a:ln>
        </p:spPr>
      </p:sp>
      <p:sp>
        <p:nvSpPr>
          <p:cNvPr id="7" name="Shape 5"/>
          <p:cNvSpPr/>
          <p:nvPr/>
        </p:nvSpPr>
        <p:spPr>
          <a:xfrm>
            <a:off x="822960" y="1965960"/>
            <a:ext cx="457200" cy="457200"/>
          </a:xfrm>
          <a:prstGeom prst="ellipse">
            <a:avLst/>
          </a:prstGeom>
          <a:solidFill>
            <a:srgbClr val="0F4C5C"/>
          </a:solidFill>
          <a:ln w="12700">
            <a:solidFill>
              <a:srgbClr val="0F4C5C"/>
            </a:solidFill>
            <a:prstDash val="solid"/>
          </a:ln>
        </p:spPr>
      </p:sp>
      <p:sp>
        <p:nvSpPr>
          <p:cNvPr id="8" name="Text 6"/>
          <p:cNvSpPr txBox="1"/>
          <p:nvPr/>
        </p:nvSpPr>
        <p:spPr>
          <a:xfrm>
            <a:off x="822960" y="19659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Text 7"/>
          <p:cNvSpPr txBox="1"/>
          <p:nvPr/>
        </p:nvSpPr>
        <p:spPr>
          <a:xfrm>
            <a:off x="1463040" y="1920240"/>
            <a:ext cx="4297680" cy="45720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Respect</a:t>
            </a:r>
            <a:endParaRPr lang="en-US" sz="1800" dirty="0"/>
          </a:p>
        </p:txBody>
      </p:sp>
      <p:sp>
        <p:nvSpPr>
          <p:cNvPr id="10" name="Text 8"/>
          <p:cNvSpPr txBox="1"/>
          <p:nvPr/>
        </p:nvSpPr>
        <p:spPr>
          <a:xfrm>
            <a:off x="822960" y="2468880"/>
            <a:ext cx="4937760" cy="118872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Une attitude positive et respectueuse vis-à-vis de tou·te·s : enseignant·e·s, personnels du site et des écoles, MAT et PEMF qui vous accueillent, et tou·te·s les étudiant·e·s.</a:t>
            </a:r>
            <a:endParaRPr lang="en-US" sz="1250" dirty="0"/>
          </a:p>
        </p:txBody>
      </p:sp>
      <p:sp>
        <p:nvSpPr>
          <p:cNvPr id="11" name="Shape 9"/>
          <p:cNvSpPr/>
          <p:nvPr/>
        </p:nvSpPr>
        <p:spPr>
          <a:xfrm>
            <a:off x="6172200" y="1691640"/>
            <a:ext cx="5440680" cy="2011680"/>
          </a:xfrm>
          <a:prstGeom prst="roundRect">
            <a:avLst>
              <a:gd name="adj" fmla="val 5455"/>
            </a:avLst>
          </a:prstGeom>
          <a:solidFill>
            <a:srgbClr val="F4F8F9"/>
          </a:solidFill>
          <a:ln w="9525">
            <a:solidFill>
              <a:srgbClr val="D5E0E3"/>
            </a:solidFill>
            <a:prstDash val="solid"/>
          </a:ln>
        </p:spPr>
      </p:sp>
      <p:sp>
        <p:nvSpPr>
          <p:cNvPr id="12" name="Shape 10"/>
          <p:cNvSpPr/>
          <p:nvPr/>
        </p:nvSpPr>
        <p:spPr>
          <a:xfrm>
            <a:off x="6446520" y="1965960"/>
            <a:ext cx="457200" cy="457200"/>
          </a:xfrm>
          <a:prstGeom prst="ellipse">
            <a:avLst/>
          </a:prstGeom>
          <a:solidFill>
            <a:srgbClr val="E36414"/>
          </a:solidFill>
          <a:ln w="12700">
            <a:solidFill>
              <a:srgbClr val="E36414"/>
            </a:solidFill>
            <a:prstDash val="solid"/>
          </a:ln>
        </p:spPr>
      </p:sp>
      <p:sp>
        <p:nvSpPr>
          <p:cNvPr id="13" name="Text 11"/>
          <p:cNvSpPr txBox="1"/>
          <p:nvPr/>
        </p:nvSpPr>
        <p:spPr>
          <a:xfrm>
            <a:off x="6446520" y="19659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4" name="Text 12"/>
          <p:cNvSpPr txBox="1"/>
          <p:nvPr/>
        </p:nvSpPr>
        <p:spPr>
          <a:xfrm>
            <a:off x="7086600" y="1920240"/>
            <a:ext cx="4297680" cy="45720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Engagement</a:t>
            </a:r>
            <a:endParaRPr lang="en-US" sz="1800" dirty="0"/>
          </a:p>
        </p:txBody>
      </p:sp>
      <p:sp>
        <p:nvSpPr>
          <p:cNvPr id="15" name="Text 13"/>
          <p:cNvSpPr txBox="1"/>
          <p:nvPr/>
        </p:nvSpPr>
        <p:spPr>
          <a:xfrm>
            <a:off x="6446520" y="2468880"/>
            <a:ext cx="4937760" cy="118872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Un engagement dans les travaux collectifs, dans le stage et dans la préparation du concours.</a:t>
            </a:r>
            <a:endParaRPr lang="en-US" sz="1250" dirty="0"/>
          </a:p>
        </p:txBody>
      </p:sp>
      <p:sp>
        <p:nvSpPr>
          <p:cNvPr id="16" name="Shape 14"/>
          <p:cNvSpPr/>
          <p:nvPr/>
        </p:nvSpPr>
        <p:spPr>
          <a:xfrm>
            <a:off x="548640" y="3886200"/>
            <a:ext cx="5440680" cy="2011680"/>
          </a:xfrm>
          <a:prstGeom prst="roundRect">
            <a:avLst>
              <a:gd name="adj" fmla="val 5455"/>
            </a:avLst>
          </a:prstGeom>
          <a:solidFill>
            <a:srgbClr val="E6F0F2"/>
          </a:solidFill>
          <a:ln w="9525">
            <a:solidFill>
              <a:srgbClr val="D5E0E3"/>
            </a:solidFill>
            <a:prstDash val="solid"/>
          </a:ln>
        </p:spPr>
      </p:sp>
      <p:sp>
        <p:nvSpPr>
          <p:cNvPr id="17" name="Shape 15"/>
          <p:cNvSpPr/>
          <p:nvPr/>
        </p:nvSpPr>
        <p:spPr>
          <a:xfrm>
            <a:off x="822960" y="4160520"/>
            <a:ext cx="457200" cy="457200"/>
          </a:xfrm>
          <a:prstGeom prst="ellipse">
            <a:avLst/>
          </a:prstGeom>
          <a:solidFill>
            <a:srgbClr val="0F4C5C"/>
          </a:solidFill>
          <a:ln w="12700">
            <a:solidFill>
              <a:srgbClr val="0F4C5C"/>
            </a:solidFill>
            <a:prstDash val="solid"/>
          </a:ln>
        </p:spPr>
      </p:sp>
      <p:sp>
        <p:nvSpPr>
          <p:cNvPr id="18" name="Text 16"/>
          <p:cNvSpPr txBox="1"/>
          <p:nvPr/>
        </p:nvSpPr>
        <p:spPr>
          <a:xfrm>
            <a:off x="822960" y="41605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9" name="Text 17"/>
          <p:cNvSpPr txBox="1"/>
          <p:nvPr/>
        </p:nvSpPr>
        <p:spPr>
          <a:xfrm>
            <a:off x="1463040" y="4114800"/>
            <a:ext cx="4297680" cy="45720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Assiduité</a:t>
            </a:r>
            <a:endParaRPr lang="en-US" sz="1800" dirty="0"/>
          </a:p>
        </p:txBody>
      </p:sp>
      <p:sp>
        <p:nvSpPr>
          <p:cNvPr id="20" name="Text 18"/>
          <p:cNvSpPr txBox="1"/>
          <p:nvPr/>
        </p:nvSpPr>
        <p:spPr>
          <a:xfrm>
            <a:off x="822960" y="4663440"/>
            <a:ext cx="4937760" cy="118872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Une présence régulière et ponctuelle : l'année est dense, avec un concours à préparer et un mémoire à soutenir en parallèle.</a:t>
            </a:r>
            <a:endParaRPr lang="en-US" sz="1250" dirty="0"/>
          </a:p>
        </p:txBody>
      </p:sp>
      <p:sp>
        <p:nvSpPr>
          <p:cNvPr id="21" name="Shape 19"/>
          <p:cNvSpPr/>
          <p:nvPr/>
        </p:nvSpPr>
        <p:spPr>
          <a:xfrm>
            <a:off x="6172200" y="3886200"/>
            <a:ext cx="5440680" cy="2011680"/>
          </a:xfrm>
          <a:prstGeom prst="roundRect">
            <a:avLst>
              <a:gd name="adj" fmla="val 5455"/>
            </a:avLst>
          </a:prstGeom>
          <a:solidFill>
            <a:srgbClr val="E6F0F2"/>
          </a:solidFill>
          <a:ln w="9525">
            <a:solidFill>
              <a:srgbClr val="D5E0E3"/>
            </a:solidFill>
            <a:prstDash val="solid"/>
          </a:ln>
        </p:spPr>
      </p:sp>
      <p:sp>
        <p:nvSpPr>
          <p:cNvPr id="22" name="Shape 20"/>
          <p:cNvSpPr/>
          <p:nvPr/>
        </p:nvSpPr>
        <p:spPr>
          <a:xfrm>
            <a:off x="6446520" y="4160520"/>
            <a:ext cx="457200" cy="457200"/>
          </a:xfrm>
          <a:prstGeom prst="ellipse">
            <a:avLst/>
          </a:prstGeom>
          <a:solidFill>
            <a:srgbClr val="E36414"/>
          </a:solidFill>
          <a:ln w="12700">
            <a:solidFill>
              <a:srgbClr val="E36414"/>
            </a:solidFill>
            <a:prstDash val="solid"/>
          </a:ln>
        </p:spPr>
      </p:sp>
      <p:sp>
        <p:nvSpPr>
          <p:cNvPr id="23" name="Text 21"/>
          <p:cNvSpPr txBox="1"/>
          <p:nvPr/>
        </p:nvSpPr>
        <p:spPr>
          <a:xfrm>
            <a:off x="6446520" y="41605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4" name="Text 22"/>
          <p:cNvSpPr txBox="1"/>
          <p:nvPr/>
        </p:nvSpPr>
        <p:spPr>
          <a:xfrm>
            <a:off x="7086600" y="4114800"/>
            <a:ext cx="4297680" cy="45720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Usage raisonné</a:t>
            </a:r>
            <a:endParaRPr lang="en-US" sz="1800" dirty="0"/>
          </a:p>
        </p:txBody>
      </p:sp>
      <p:sp>
        <p:nvSpPr>
          <p:cNvPr id="25" name="Text 23"/>
          <p:cNvSpPr txBox="1"/>
          <p:nvPr/>
        </p:nvSpPr>
        <p:spPr>
          <a:xfrm>
            <a:off x="6446520" y="4663440"/>
            <a:ext cx="4937760" cy="1188720"/>
          </a:xfrm>
          <a:prstGeom prst="rect">
            <a:avLst/>
          </a:prstGeom>
          <a:noFill/>
          <a:ln/>
        </p:spPr>
        <p:txBody>
          <a:bodyPr wrap="square" lIns="0" tIns="0" rIns="0" bIns="0" rtlCol="0" anchor="t"/>
          <a:lstStyle/>
          <a:p>
            <a:pPr marL="0" indent="0">
              <a:buNone/>
            </a:pPr>
            <a:r>
              <a:rPr lang="en-US" sz="1250" dirty="0">
                <a:solidFill>
                  <a:srgbClr val="1F2933"/>
                </a:solidFill>
                <a:latin typeface="Calibri" pitchFamily="34" charset="0"/>
                <a:ea typeface="Calibri" pitchFamily="34" charset="-122"/>
                <a:cs typeface="Calibri" pitchFamily="34" charset="-120"/>
              </a:rPr>
              <a:t>Téléphones, ordinateurs, IA, réseaux sociaux : un usage raisonné, notamment en cours et en classe.</a:t>
            </a:r>
            <a:endParaRPr lang="en-US" sz="12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Prévention et signalement</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non-lauréat·e·s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26</a:t>
            </a:r>
            <a:endParaRPr lang="en-US" sz="900" dirty="0"/>
          </a:p>
        </p:txBody>
      </p:sp>
      <p:sp>
        <p:nvSpPr>
          <p:cNvPr id="5" name="Shape 3"/>
          <p:cNvSpPr/>
          <p:nvPr/>
        </p:nvSpPr>
        <p:spPr>
          <a:xfrm>
            <a:off x="548640" y="1371600"/>
            <a:ext cx="7223760" cy="4754880"/>
          </a:xfrm>
          <a:prstGeom prst="roundRect">
            <a:avLst>
              <a:gd name="adj" fmla="val 2308"/>
            </a:avLst>
          </a:prstGeom>
          <a:solidFill>
            <a:srgbClr val="F4F8F9"/>
          </a:solidFill>
          <a:ln w="9525">
            <a:solidFill>
              <a:srgbClr val="D5E0E3"/>
            </a:solidFill>
            <a:prstDash val="solid"/>
          </a:ln>
        </p:spPr>
      </p:sp>
      <p:sp>
        <p:nvSpPr>
          <p:cNvPr id="6" name="Text 4"/>
          <p:cNvSpPr txBox="1"/>
          <p:nvPr/>
        </p:nvSpPr>
        <p:spPr>
          <a:xfrm>
            <a:off x="822960" y="1554480"/>
            <a:ext cx="6675120" cy="731520"/>
          </a:xfrm>
          <a:prstGeom prst="rect">
            <a:avLst/>
          </a:prstGeom>
          <a:noFill/>
          <a:ln/>
        </p:spPr>
        <p:txBody>
          <a:bodyPr wrap="square" lIns="0" tIns="0" rIns="0" bIns="0" rtlCol="0" anchor="t"/>
          <a:lstStyle/>
          <a:p>
            <a:pPr marL="0" indent="0">
              <a:buNone/>
            </a:pPr>
            <a:r>
              <a:rPr lang="en-US" sz="1700" b="1" dirty="0">
                <a:solidFill>
                  <a:srgbClr val="0F4C5C"/>
                </a:solidFill>
                <a:latin typeface="Calibri" pitchFamily="34" charset="0"/>
                <a:ea typeface="Calibri" pitchFamily="34" charset="-122"/>
                <a:cs typeface="Calibri" pitchFamily="34" charset="-120"/>
              </a:rPr>
              <a:t>Aucune tolérance vis-à-vis des comportements inappropriés, quel qu'en soit l'auteur</a:t>
            </a:r>
            <a:endParaRPr lang="en-US" sz="1700" dirty="0"/>
          </a:p>
        </p:txBody>
      </p:sp>
      <p:sp>
        <p:nvSpPr>
          <p:cNvPr id="7" name="Text 5"/>
          <p:cNvSpPr txBox="1"/>
          <p:nvPr/>
        </p:nvSpPr>
        <p:spPr>
          <a:xfrm>
            <a:off x="822960" y="2331720"/>
            <a:ext cx="6675120" cy="155448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Violences sexistes et sexuelles</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Harcèlement</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Racisme, discriminations</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Violence, intimidation, intolérance, provocation, etc.</a:t>
            </a:r>
            <a:endParaRPr lang="en-US" sz="1400" dirty="0"/>
          </a:p>
        </p:txBody>
      </p:sp>
      <p:sp>
        <p:nvSpPr>
          <p:cNvPr id="8" name="Text 6"/>
          <p:cNvSpPr txBox="1"/>
          <p:nvPr/>
        </p:nvSpPr>
        <p:spPr>
          <a:xfrm>
            <a:off x="822960" y="3977640"/>
            <a:ext cx="6675120" cy="457200"/>
          </a:xfrm>
          <a:prstGeom prst="rect">
            <a:avLst/>
          </a:prstGeom>
          <a:noFill/>
          <a:ln/>
        </p:spPr>
        <p:txBody>
          <a:bodyPr wrap="square" lIns="0" tIns="0" rIns="0" bIns="0" rtlCol="0" anchor="t"/>
          <a:lstStyle/>
          <a:p>
            <a:pPr marL="0" indent="0">
              <a:buNone/>
            </a:pPr>
            <a:r>
              <a:rPr lang="en-US" sz="1700" b="1" dirty="0">
                <a:solidFill>
                  <a:srgbClr val="E36414"/>
                </a:solidFill>
                <a:latin typeface="Calibri" pitchFamily="34" charset="0"/>
                <a:ea typeface="Calibri" pitchFamily="34" charset="-122"/>
                <a:cs typeface="Calibri" pitchFamily="34" charset="-120"/>
              </a:rPr>
              <a:t>Si vous êtes victime ou témoin, vous devez signaler !</a:t>
            </a:r>
            <a:endParaRPr lang="en-US" sz="1700" dirty="0"/>
          </a:p>
        </p:txBody>
      </p:sp>
      <p:sp>
        <p:nvSpPr>
          <p:cNvPr id="9" name="Text 7"/>
          <p:cNvSpPr txBox="1"/>
          <p:nvPr/>
        </p:nvSpPr>
        <p:spPr>
          <a:xfrm>
            <a:off x="822960" y="4480560"/>
            <a:ext cx="6675120" cy="1371600"/>
          </a:xfrm>
          <a:prstGeom prst="rect">
            <a:avLst/>
          </a:prstGeom>
          <a:noFill/>
          <a:ln/>
        </p:spPr>
        <p:txBody>
          <a:bodyPr wrap="square" lIns="25400" tIns="50800" rIns="50800" bIns="25400" rtlCol="0" anchor="t"/>
          <a:lstStyle/>
          <a:p>
            <a:pPr marL="177800" indent="-1778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à la coordination pédagogique</a:t>
            </a:r>
            <a:endParaRPr lang="en-US" sz="1300" dirty="0"/>
          </a:p>
          <a:p>
            <a:pPr marL="177800" indent="-1778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et/ou sur la plateforme de signalement d'UT2J : https://plateforme-signalement.univ-tlse2.fr/</a:t>
            </a:r>
            <a:endParaRPr lang="en-US" sz="1300" dirty="0"/>
          </a:p>
        </p:txBody>
      </p:sp>
      <p:pic>
        <p:nvPicPr>
          <p:cNvPr id="10" name="Image 0" descr="qr_signalement.png"/>
          <p:cNvPicPr>
            <a:picLocks noChangeAspect="1"/>
          </p:cNvPicPr>
          <p:nvPr/>
        </p:nvPicPr>
        <p:blipFill>
          <a:blip r:embed="rId3"/>
          <a:stretch>
            <a:fillRect/>
          </a:stretch>
        </p:blipFill>
        <p:spPr>
          <a:xfrm>
            <a:off x="8503920" y="1554480"/>
            <a:ext cx="2651760" cy="2651760"/>
          </a:xfrm>
          <a:prstGeom prst="rect">
            <a:avLst/>
          </a:prstGeom>
        </p:spPr>
      </p:pic>
      <p:sp>
        <p:nvSpPr>
          <p:cNvPr id="11" name="Text 8"/>
          <p:cNvSpPr txBox="1"/>
          <p:nvPr/>
        </p:nvSpPr>
        <p:spPr>
          <a:xfrm>
            <a:off x="7955280" y="4297680"/>
            <a:ext cx="3749040" cy="411480"/>
          </a:xfrm>
          <a:prstGeom prst="rect">
            <a:avLst/>
          </a:prstGeom>
          <a:noFill/>
          <a:ln/>
        </p:spPr>
        <p:txBody>
          <a:bodyPr wrap="square" lIns="0" tIns="0" rIns="0" bIns="0" rtlCol="0" anchor="t"/>
          <a:lstStyle/>
          <a:p>
            <a:pPr marL="0" indent="0" algn="ctr">
              <a:buNone/>
            </a:pPr>
            <a:r>
              <a:rPr lang="en-US" sz="1400" b="1" dirty="0">
                <a:solidFill>
                  <a:srgbClr val="0F4C5C"/>
                </a:solidFill>
                <a:latin typeface="Calibri" pitchFamily="34" charset="0"/>
                <a:ea typeface="Calibri" pitchFamily="34" charset="-122"/>
                <a:cs typeface="Calibri" pitchFamily="34" charset="-120"/>
              </a:rPr>
              <a:t>Plateforme de signalement UT2J</a:t>
            </a:r>
            <a:endParaRPr lang="en-US" sz="1400" dirty="0"/>
          </a:p>
        </p:txBody>
      </p:sp>
      <p:sp>
        <p:nvSpPr>
          <p:cNvPr id="12" name="Text 9"/>
          <p:cNvSpPr txBox="1"/>
          <p:nvPr/>
        </p:nvSpPr>
        <p:spPr>
          <a:xfrm>
            <a:off x="7955280" y="4709160"/>
            <a:ext cx="3749040" cy="365760"/>
          </a:xfrm>
          <a:prstGeom prst="rect">
            <a:avLst/>
          </a:prstGeom>
          <a:noFill/>
          <a:ln/>
        </p:spPr>
        <p:txBody>
          <a:bodyPr wrap="square" lIns="0" tIns="0" rIns="0" bIns="0" rtlCol="0" anchor="t"/>
          <a:lstStyle/>
          <a:p>
            <a:pPr marL="0" indent="0" algn="ctr">
              <a:buNone/>
            </a:pPr>
            <a:r>
              <a:rPr lang="en-US" sz="1100" dirty="0">
                <a:solidFill>
                  <a:srgbClr val="5B6770"/>
                </a:solidFill>
                <a:latin typeface="Calibri" pitchFamily="34" charset="0"/>
                <a:ea typeface="Calibri" pitchFamily="34" charset="-122"/>
                <a:cs typeface="Calibri" pitchFamily="34" charset="-120"/>
              </a:rPr>
              <a:t>plateforme-signalement.univ-tlse2.fr</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buNone/>
            </a:pPr>
            <a:r>
              <a:rPr lang="en-US" sz="3000" b="1" dirty="0">
                <a:solidFill>
                  <a:srgbClr val="0F4C5C"/>
                </a:solidFill>
                <a:latin typeface="Cambria" pitchFamily="34" charset="0"/>
                <a:ea typeface="Cambria" pitchFamily="34" charset="-122"/>
                <a:cs typeface="Cambria" pitchFamily="34" charset="-120"/>
              </a:rPr>
              <a:t>Le BDE « Graines de profs »</a:t>
            </a:r>
            <a:endParaRPr lang="en-US" sz="3000" dirty="0"/>
          </a:p>
        </p:txBody>
      </p:sp>
      <p:sp>
        <p:nvSpPr>
          <p:cNvPr id="3" name="Text 1"/>
          <p:cNvSpPr txBox="1"/>
          <p:nvPr/>
        </p:nvSpPr>
        <p:spPr>
          <a:xfrm>
            <a:off x="548640" y="6419088"/>
            <a:ext cx="82296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Accueil des M2 M2E non-lauréat·e·s · Croix-de-Pierre · 7 septembre 2026</a:t>
            </a:r>
            <a:endParaRPr lang="en-US" sz="900" dirty="0"/>
          </a:p>
        </p:txBody>
      </p:sp>
      <p:sp>
        <p:nvSpPr>
          <p:cNvPr id="4" name="Text 2"/>
          <p:cNvSpPr txBox="1"/>
          <p:nvPr/>
        </p:nvSpPr>
        <p:spPr>
          <a:xfrm>
            <a:off x="10972800" y="6419088"/>
            <a:ext cx="64008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27</a:t>
            </a:r>
            <a:endParaRPr lang="en-US" sz="900" dirty="0"/>
          </a:p>
        </p:txBody>
      </p:sp>
      <p:sp>
        <p:nvSpPr>
          <p:cNvPr id="5" name="Shape 3"/>
          <p:cNvSpPr/>
          <p:nvPr/>
        </p:nvSpPr>
        <p:spPr>
          <a:xfrm>
            <a:off x="548640" y="1371600"/>
            <a:ext cx="5943600" cy="4754880"/>
          </a:xfrm>
          <a:prstGeom prst="roundRect">
            <a:avLst>
              <a:gd name="adj" fmla="val 2308"/>
            </a:avLst>
          </a:prstGeom>
          <a:solidFill>
            <a:srgbClr val="E6F0F2"/>
          </a:solidFill>
          <a:ln w="9525">
            <a:solidFill>
              <a:srgbClr val="D5E0E3"/>
            </a:solidFill>
            <a:prstDash val="solid"/>
          </a:ln>
        </p:spPr>
      </p:sp>
      <p:sp>
        <p:nvSpPr>
          <p:cNvPr id="6" name="Text 4"/>
          <p:cNvSpPr txBox="1"/>
          <p:nvPr/>
        </p:nvSpPr>
        <p:spPr>
          <a:xfrm>
            <a:off x="822960" y="1554480"/>
            <a:ext cx="5394960" cy="457200"/>
          </a:xfrm>
          <a:prstGeom prst="rect">
            <a:avLst/>
          </a:prstGeom>
          <a:noFill/>
          <a:ln/>
        </p:spPr>
        <p:txBody>
          <a:bodyPr wrap="square" lIns="0" tIns="0" rIns="0" bIns="0" rtlCol="0" anchor="t"/>
          <a:lstStyle/>
          <a:p>
            <a:pPr marL="0" indent="0">
              <a:buNone/>
            </a:pPr>
            <a:r>
              <a:rPr lang="en-US" sz="1800" b="1" dirty="0">
                <a:solidFill>
                  <a:srgbClr val="0F4C5C"/>
                </a:solidFill>
                <a:latin typeface="Calibri" pitchFamily="34" charset="0"/>
                <a:ea typeface="Calibri" pitchFamily="34" charset="-122"/>
                <a:cs typeface="Calibri" pitchFamily="34" charset="-120"/>
              </a:rPr>
              <a:t>L'association des </a:t>
            </a:r>
            <a:r>
              <a:rPr lang="en-US" sz="1800" b="1" dirty="0" err="1">
                <a:solidFill>
                  <a:srgbClr val="0F4C5C"/>
                </a:solidFill>
                <a:latin typeface="Calibri" pitchFamily="34" charset="0"/>
                <a:ea typeface="Calibri" pitchFamily="34" charset="-122"/>
                <a:cs typeface="Calibri" pitchFamily="34" charset="-120"/>
              </a:rPr>
              <a:t>étudiant·es</a:t>
            </a:r>
            <a:r>
              <a:rPr lang="en-US" sz="1800" b="1" dirty="0">
                <a:solidFill>
                  <a:srgbClr val="0F4C5C"/>
                </a:solidFill>
                <a:latin typeface="Calibri" pitchFamily="34" charset="0"/>
                <a:ea typeface="Calibri" pitchFamily="34" charset="-122"/>
                <a:cs typeface="Calibri" pitchFamily="34" charset="-120"/>
              </a:rPr>
              <a:t> du site</a:t>
            </a:r>
            <a:endParaRPr lang="en-US" sz="1800" dirty="0"/>
          </a:p>
        </p:txBody>
      </p:sp>
      <p:sp>
        <p:nvSpPr>
          <p:cNvPr id="7" name="Text 5"/>
          <p:cNvSpPr txBox="1"/>
          <p:nvPr/>
        </p:nvSpPr>
        <p:spPr>
          <a:xfrm>
            <a:off x="822960" y="2103120"/>
            <a:ext cx="5394960" cy="3200400"/>
          </a:xfrm>
          <a:prstGeom prst="rect">
            <a:avLst/>
          </a:prstGeom>
          <a:noFill/>
          <a:ln/>
        </p:spPr>
        <p:txBody>
          <a:bodyPr wrap="square" lIns="25400" tIns="50800" rIns="50800" bIns="25400" rtlCol="0" anchor="t"/>
          <a:lstStyle/>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Journée d'intégration, soirées, événements et projets sur le site</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Un relais pour vos questions de vie étudiante</a:t>
            </a:r>
            <a:endParaRPr lang="en-US" sz="1400" dirty="0"/>
          </a:p>
          <a:p>
            <a:pPr marL="177800" indent="-177800">
              <a:spcAft>
                <a:spcPts val="600"/>
              </a:spcAft>
              <a:buSzPct val="100000"/>
              <a:buChar char="•"/>
            </a:pPr>
            <a:r>
              <a:rPr lang="en-US" sz="1400" dirty="0">
                <a:solidFill>
                  <a:srgbClr val="1F2933"/>
                </a:solidFill>
                <a:latin typeface="Calibri" pitchFamily="34" charset="0"/>
                <a:ea typeface="Calibri" pitchFamily="34" charset="-122"/>
                <a:cs typeface="Calibri" pitchFamily="34" charset="-120"/>
              </a:rPr>
              <a:t>Vous connaissez déjà le BDE : en M2, c'est à vous de faire vivre l'association et d'accueillir les L1 et les M1</a:t>
            </a:r>
            <a:endParaRPr lang="en-US" sz="1400" dirty="0"/>
          </a:p>
        </p:txBody>
      </p:sp>
      <p:sp>
        <p:nvSpPr>
          <p:cNvPr id="8" name="Shape 6"/>
          <p:cNvSpPr/>
          <p:nvPr/>
        </p:nvSpPr>
        <p:spPr>
          <a:xfrm>
            <a:off x="7498080" y="1554480"/>
            <a:ext cx="3200400" cy="3200400"/>
          </a:xfrm>
          <a:prstGeom prst="roundRect">
            <a:avLst>
              <a:gd name="adj" fmla="val 2857"/>
            </a:avLst>
          </a:prstGeom>
          <a:solidFill>
            <a:srgbClr val="FFFFFF"/>
          </a:solidFill>
          <a:ln w="12700">
            <a:solidFill>
              <a:srgbClr val="D5E0E3"/>
            </a:solidFill>
            <a:prstDash val="dash"/>
          </a:ln>
        </p:spPr>
      </p:sp>
      <p:sp>
        <p:nvSpPr>
          <p:cNvPr id="10" name="Text 8"/>
          <p:cNvSpPr txBox="1"/>
          <p:nvPr/>
        </p:nvSpPr>
        <p:spPr>
          <a:xfrm>
            <a:off x="6949440" y="4937760"/>
            <a:ext cx="4297680" cy="365760"/>
          </a:xfrm>
          <a:prstGeom prst="rect">
            <a:avLst/>
          </a:prstGeom>
          <a:noFill/>
          <a:ln/>
        </p:spPr>
        <p:txBody>
          <a:bodyPr wrap="square" lIns="0" tIns="0" rIns="0" bIns="0" rtlCol="0" anchor="t"/>
          <a:lstStyle/>
          <a:p>
            <a:pPr marL="0" indent="0" algn="ctr">
              <a:buNone/>
            </a:pPr>
            <a:r>
              <a:rPr lang="en-US" sz="1400" b="1" dirty="0">
                <a:solidFill>
                  <a:srgbClr val="0F4C5C"/>
                </a:solidFill>
                <a:latin typeface="Calibri" pitchFamily="34" charset="0"/>
                <a:ea typeface="Calibri" pitchFamily="34" charset="-122"/>
                <a:cs typeface="Calibri" pitchFamily="34" charset="-120"/>
              </a:rPr>
              <a:t>Le QR code du BDE</a:t>
            </a:r>
            <a:endParaRPr lang="en-US" sz="1400" dirty="0"/>
          </a:p>
        </p:txBody>
      </p:sp>
      <p:pic>
        <p:nvPicPr>
          <p:cNvPr id="12" name="Image 11">
            <a:extLst>
              <a:ext uri="{FF2B5EF4-FFF2-40B4-BE49-F238E27FC236}">
                <a16:creationId xmlns:a16="http://schemas.microsoft.com/office/drawing/2014/main" id="{86D1355D-ADE3-4C1D-B3AD-09141769865C}"/>
              </a:ext>
            </a:extLst>
          </p:cNvPr>
          <p:cNvPicPr>
            <a:picLocks noChangeAspect="1"/>
          </p:cNvPicPr>
          <p:nvPr/>
        </p:nvPicPr>
        <p:blipFill>
          <a:blip r:embed="rId3"/>
          <a:stretch>
            <a:fillRect/>
          </a:stretch>
        </p:blipFill>
        <p:spPr>
          <a:xfrm>
            <a:off x="7466329" y="1472183"/>
            <a:ext cx="3232151" cy="320040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4C5C"/>
        </a:solidFill>
        <a:effectLst/>
      </p:bgPr>
    </p:bg>
    <p:spTree>
      <p:nvGrpSpPr>
        <p:cNvPr id="1" name=""/>
        <p:cNvGrpSpPr/>
        <p:nvPr/>
      </p:nvGrpSpPr>
      <p:grpSpPr>
        <a:xfrm>
          <a:off x="0" y="0"/>
          <a:ext cx="0" cy="0"/>
          <a:chOff x="0" y="0"/>
          <a:chExt cx="0" cy="0"/>
        </a:xfrm>
      </p:grpSpPr>
      <p:sp>
        <p:nvSpPr>
          <p:cNvPr id="2" name="Shape 0"/>
          <p:cNvSpPr/>
          <p:nvPr/>
        </p:nvSpPr>
        <p:spPr>
          <a:xfrm>
            <a:off x="-1371600" y="3840480"/>
            <a:ext cx="4114800" cy="4114800"/>
          </a:xfrm>
          <a:prstGeom prst="ellipse">
            <a:avLst/>
          </a:prstGeom>
          <a:solidFill>
            <a:srgbClr val="16697A"/>
          </a:solidFill>
          <a:ln w="12700">
            <a:solidFill>
              <a:srgbClr val="16697A"/>
            </a:solidFill>
            <a:prstDash val="solid"/>
          </a:ln>
        </p:spPr>
      </p:sp>
      <p:sp>
        <p:nvSpPr>
          <p:cNvPr id="3" name="Shape 1"/>
          <p:cNvSpPr/>
          <p:nvPr/>
        </p:nvSpPr>
        <p:spPr>
          <a:xfrm>
            <a:off x="10332720" y="-1097280"/>
            <a:ext cx="2926080" cy="2926080"/>
          </a:xfrm>
          <a:prstGeom prst="ellipse">
            <a:avLst/>
          </a:prstGeom>
          <a:solidFill>
            <a:srgbClr val="E36414"/>
          </a:solidFill>
          <a:ln w="12700">
            <a:solidFill>
              <a:srgbClr val="E36414"/>
            </a:solidFill>
            <a:prstDash val="solid"/>
          </a:ln>
        </p:spPr>
      </p:sp>
      <p:sp>
        <p:nvSpPr>
          <p:cNvPr id="4" name="Text 2"/>
          <p:cNvSpPr txBox="1"/>
          <p:nvPr/>
        </p:nvSpPr>
        <p:spPr>
          <a:xfrm>
            <a:off x="731520" y="1737360"/>
            <a:ext cx="10515600" cy="109728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Bonne rentrée et bonne année universitaire !</a:t>
            </a:r>
            <a:endParaRPr lang="en-US" sz="4000" dirty="0"/>
          </a:p>
        </p:txBody>
      </p:sp>
      <p:sp>
        <p:nvSpPr>
          <p:cNvPr id="5" name="Text 3"/>
          <p:cNvSpPr txBox="1"/>
          <p:nvPr/>
        </p:nvSpPr>
        <p:spPr>
          <a:xfrm>
            <a:off x="731520" y="3017520"/>
            <a:ext cx="10058400" cy="548640"/>
          </a:xfrm>
          <a:prstGeom prst="rect">
            <a:avLst/>
          </a:prstGeom>
          <a:noFill/>
          <a:ln/>
        </p:spPr>
        <p:txBody>
          <a:bodyPr wrap="square" lIns="0" tIns="0" rIns="0" bIns="0" rtlCol="0" anchor="t"/>
          <a:lstStyle/>
          <a:p>
            <a:pPr marL="0" indent="0">
              <a:buNone/>
            </a:pPr>
            <a:r>
              <a:rPr lang="en-US" sz="2400" dirty="0">
                <a:solidFill>
                  <a:srgbClr val="CFE3E8"/>
                </a:solidFill>
                <a:latin typeface="Calibri" pitchFamily="34" charset="0"/>
                <a:ea typeface="Calibri" pitchFamily="34" charset="-122"/>
                <a:cs typeface="Calibri" pitchFamily="34" charset="-120"/>
              </a:rPr>
              <a:t>Vos questions</a:t>
            </a:r>
            <a:endParaRPr lang="en-US" sz="2400" dirty="0"/>
          </a:p>
        </p:txBody>
      </p:sp>
      <p:sp>
        <p:nvSpPr>
          <p:cNvPr id="6" name="Text 4"/>
          <p:cNvSpPr txBox="1"/>
          <p:nvPr/>
        </p:nvSpPr>
        <p:spPr>
          <a:xfrm>
            <a:off x="731520" y="4846320"/>
            <a:ext cx="10515600" cy="822960"/>
          </a:xfrm>
          <a:prstGeom prst="rect">
            <a:avLst/>
          </a:prstGeom>
          <a:noFill/>
          <a:ln/>
        </p:spPr>
        <p:txBody>
          <a:bodyPr wrap="square" lIns="0" tIns="0" rIns="0" bIns="0" rtlCol="0" anchor="t"/>
          <a:lstStyle/>
          <a:p>
            <a:pPr marL="0" indent="0">
              <a:buNone/>
            </a:pPr>
            <a:r>
              <a:rPr lang="en-US" sz="1500" dirty="0">
                <a:solidFill>
                  <a:srgbClr val="CFE3E8"/>
                </a:solidFill>
                <a:latin typeface="Calibri" pitchFamily="34" charset="0"/>
                <a:ea typeface="Calibri" pitchFamily="34" charset="-122"/>
                <a:cs typeface="Calibri" pitchFamily="34" charset="-120"/>
              </a:rPr>
              <a:t>Accueil des M2 – Master M2E Professorat des écoles, parcours non-lauréat – Rentrée universitaire 2026-2027</a:t>
            </a:r>
            <a:endParaRPr lang="en-US" sz="1500" dirty="0"/>
          </a:p>
          <a:p>
            <a:pPr marL="0" indent="0">
              <a:buNone/>
            </a:pPr>
            <a:r>
              <a:rPr lang="en-US" sz="1500" dirty="0">
                <a:solidFill>
                  <a:srgbClr val="CFE3E8"/>
                </a:solidFill>
                <a:latin typeface="Calibri" pitchFamily="34" charset="0"/>
                <a:ea typeface="Calibri" pitchFamily="34" charset="-122"/>
                <a:cs typeface="Calibri" pitchFamily="34" charset="-120"/>
              </a:rPr>
              <a:t>Lundi 7 septembre 2026 – 14h – Site de Croix-de-Pierre</a:t>
            </a:r>
            <a:endParaRPr lang="en-US" sz="1500" dirty="0"/>
          </a:p>
        </p:txBody>
      </p:sp>
      <p:sp>
        <p:nvSpPr>
          <p:cNvPr id="7" name="Text 5"/>
          <p:cNvSpPr txBox="1"/>
          <p:nvPr/>
        </p:nvSpPr>
        <p:spPr>
          <a:xfrm>
            <a:off x="731520" y="5760720"/>
            <a:ext cx="8229600" cy="365760"/>
          </a:xfrm>
          <a:prstGeom prst="rect">
            <a:avLst/>
          </a:prstGeom>
          <a:noFill/>
          <a:ln/>
        </p:spPr>
        <p:txBody>
          <a:bodyPr wrap="square" lIns="0" tIns="0" rIns="0" bIns="0" rtlCol="0" anchor="t"/>
          <a:lstStyle/>
          <a:p>
            <a:pPr marL="0" indent="0">
              <a:buNone/>
            </a:pPr>
            <a:r>
              <a:rPr lang="en-US" sz="1300" dirty="0">
                <a:solidFill>
                  <a:srgbClr val="F6C9A8"/>
                </a:solidFill>
                <a:latin typeface="Calibri" pitchFamily="34" charset="0"/>
                <a:ea typeface="Calibri" pitchFamily="34" charset="-122"/>
                <a:cs typeface="Calibri" pitchFamily="34" charset="-120"/>
              </a:rPr>
              <a:t>INSPÉ Toulouse Occitanie-Pyrénées</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TotalTime>
  <Words>3940</Words>
  <Application>Microsoft Office PowerPoint</Application>
  <PresentationFormat>Grand écran</PresentationFormat>
  <Paragraphs>521</Paragraphs>
  <Slides>28</Slides>
  <Notes>28</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28</vt:i4>
      </vt:variant>
    </vt:vector>
  </HeadingPairs>
  <TitlesOfParts>
    <vt:vector size="32" baseType="lpstr">
      <vt:lpstr>Arial</vt:lpstr>
      <vt:lpstr>Calibri</vt:lpstr>
      <vt:lpstr>Cambria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Accueil des M2 M2E parcours non-lauréat – Rentrée 2026-2027</dc:title>
  <dc:subject>PptxGenJS Presentation</dc:subject>
  <dc:creator>Georges Madar</dc:creator>
  <cp:lastModifiedBy>Carole Ceaux</cp:lastModifiedBy>
  <cp:revision>13</cp:revision>
  <dcterms:created xsi:type="dcterms:W3CDTF">2026-09-06T18:51:26Z</dcterms:created>
  <dcterms:modified xsi:type="dcterms:W3CDTF">2026-09-08T07:07:12Z</dcterms:modified>
</cp:coreProperties>
</file>